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4" r:id="rId2"/>
    <p:sldId id="381" r:id="rId3"/>
    <p:sldId id="409" r:id="rId4"/>
    <p:sldId id="377" r:id="rId5"/>
    <p:sldId id="366" r:id="rId6"/>
    <p:sldId id="382" r:id="rId7"/>
    <p:sldId id="383" r:id="rId8"/>
    <p:sldId id="406" r:id="rId9"/>
    <p:sldId id="407" r:id="rId10"/>
    <p:sldId id="408" r:id="rId11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gianluca bentivegna" initials="gb" lastIdx="26" clrIdx="0">
    <p:extLst>
      <p:ext uri="{19B8F6BF-5375-455C-9EA6-DF929625EA0E}">
        <p15:presenceInfo xmlns:p15="http://schemas.microsoft.com/office/powerpoint/2012/main" userId="0817303ea3131b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7DAA-3DE6-4D5A-BB28-E99448702B5C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0998-31B9-47A2-B110-07223CCC8C2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75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0998-31B9-47A2-B110-07223CCC8C27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9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0998-31B9-47A2-B110-07223CCC8C27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0998-31B9-47A2-B110-07223CCC8C27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15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0998-31B9-47A2-B110-07223CCC8C27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86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0998-31B9-47A2-B110-07223CCC8C27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34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04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87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58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01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31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08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01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24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31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77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51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691D8-D176-4DC5-B128-C68E153D6C86}" type="datetimeFigureOut">
              <a:rPr lang="it-IT" smtClean="0"/>
              <a:pPr/>
              <a:t>12/10/2023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63002-ADA5-428C-91DB-80F4A5366D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2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emf"/><Relationship Id="rId18" Type="http://schemas.openxmlformats.org/officeDocument/2006/relationships/image" Target="../media/image3.png"/><Relationship Id="rId3" Type="http://schemas.openxmlformats.org/officeDocument/2006/relationships/image" Target="../media/image13.png"/><Relationship Id="rId21" Type="http://schemas.openxmlformats.org/officeDocument/2006/relationships/image" Target="../media/image30.emf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7.emf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5" Type="http://schemas.openxmlformats.org/officeDocument/2006/relationships/image" Target="../media/image25.png"/><Relationship Id="rId23" Type="http://schemas.openxmlformats.org/officeDocument/2006/relationships/image" Target="../media/image8.png"/><Relationship Id="rId10" Type="http://schemas.openxmlformats.org/officeDocument/2006/relationships/image" Target="../media/image20.jpeg"/><Relationship Id="rId19" Type="http://schemas.openxmlformats.org/officeDocument/2006/relationships/image" Target="../media/image28.jpe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emf"/><Relationship Id="rId2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0.jpeg"/><Relationship Id="rId3" Type="http://schemas.openxmlformats.org/officeDocument/2006/relationships/image" Target="../media/image8.png"/><Relationship Id="rId21" Type="http://schemas.openxmlformats.org/officeDocument/2006/relationships/image" Target="../media/image46.png"/><Relationship Id="rId7" Type="http://schemas.openxmlformats.org/officeDocument/2006/relationships/image" Target="../media/image17.emf"/><Relationship Id="rId12" Type="http://schemas.openxmlformats.org/officeDocument/2006/relationships/image" Target="../media/image37.emf"/><Relationship Id="rId17" Type="http://schemas.openxmlformats.org/officeDocument/2006/relationships/image" Target="../media/image42.png"/><Relationship Id="rId25" Type="http://schemas.openxmlformats.org/officeDocument/2006/relationships/image" Target="../media/image49.tmp"/><Relationship Id="rId2" Type="http://schemas.openxmlformats.org/officeDocument/2006/relationships/image" Target="../media/image4.jpe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36.emf"/><Relationship Id="rId24" Type="http://schemas.openxmlformats.org/officeDocument/2006/relationships/image" Target="../media/image48.emf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23" Type="http://schemas.openxmlformats.org/officeDocument/2006/relationships/image" Target="../media/image21.png"/><Relationship Id="rId28" Type="http://schemas.openxmlformats.org/officeDocument/2006/relationships/image" Target="../media/image52.jpeg"/><Relationship Id="rId10" Type="http://schemas.openxmlformats.org/officeDocument/2006/relationships/image" Target="../media/image35.emf"/><Relationship Id="rId19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image" Target="../media/image47.tmp"/><Relationship Id="rId27" Type="http://schemas.openxmlformats.org/officeDocument/2006/relationships/image" Target="../media/image51.emf"/><Relationship Id="rId30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5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8.png"/><Relationship Id="rId10" Type="http://schemas.openxmlformats.org/officeDocument/2006/relationships/image" Target="../media/image60.emf"/><Relationship Id="rId4" Type="http://schemas.openxmlformats.org/officeDocument/2006/relationships/image" Target="../media/image4.jpeg"/><Relationship Id="rId9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24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.jpe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58109" y="1569996"/>
            <a:ext cx="61902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2060"/>
                </a:solidFill>
                <a:latin typeface="Balto Book" pitchFamily="34" charset="0"/>
                <a:cs typeface="Arial" panose="020B0604020202020204" pitchFamily="34" charset="0"/>
              </a:rPr>
              <a:t>Panoramica</a:t>
            </a:r>
          </a:p>
          <a:p>
            <a:pPr algn="ctr"/>
            <a:r>
              <a:rPr lang="it-IT" sz="3600" b="1" dirty="0">
                <a:solidFill>
                  <a:srgbClr val="002060"/>
                </a:solidFill>
                <a:latin typeface="Balto Book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it-IT" sz="3600" b="1" dirty="0">
                <a:solidFill>
                  <a:srgbClr val="002060"/>
                </a:solidFill>
                <a:latin typeface="Balto Book" pitchFamily="34" charset="0"/>
                <a:cs typeface="Arial" panose="020B0604020202020204" pitchFamily="34" charset="0"/>
              </a:rPr>
              <a:t>Interazioni con la diocesi</a:t>
            </a:r>
          </a:p>
          <a:p>
            <a:pPr algn="ctr"/>
            <a:endParaRPr lang="it-IT" sz="2000" i="1" dirty="0">
              <a:solidFill>
                <a:srgbClr val="002060"/>
              </a:solidFill>
              <a:latin typeface="Balto Light" pitchFamily="34" charset="0"/>
              <a:cs typeface="Arial" panose="020B0604020202020204" pitchFamily="34" charset="0"/>
            </a:endParaRPr>
          </a:p>
          <a:p>
            <a:pPr algn="ctr"/>
            <a:endParaRPr lang="it-IT" sz="2000" dirty="0">
              <a:solidFill>
                <a:srgbClr val="002060"/>
              </a:solidFill>
              <a:latin typeface="Balto Light" pitchFamily="34" charset="0"/>
              <a:cs typeface="Arial" panose="020B0604020202020204" pitchFamily="34" charset="0"/>
            </a:endParaRPr>
          </a:p>
          <a:p>
            <a:pPr algn="ctr"/>
            <a:endParaRPr lang="it-IT" sz="2800" dirty="0">
              <a:solidFill>
                <a:srgbClr val="002060"/>
              </a:solidFill>
              <a:latin typeface="Balto Light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0"/>
            <a:ext cx="3605349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63" y="4048717"/>
            <a:ext cx="8613250" cy="27678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83BDD1A-8F7A-4464-A196-7E1407F6D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789"/>
            <a:ext cx="3308576" cy="965533"/>
          </a:xfrm>
          <a:prstGeom prst="rect">
            <a:avLst/>
          </a:prstGeom>
        </p:spPr>
      </p:pic>
      <p:pic>
        <p:nvPicPr>
          <p:cNvPr id="5" name="Picture 1" descr="iu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0869" y="5893721"/>
            <a:ext cx="1899620" cy="30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982799" y="3530218"/>
            <a:ext cx="619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alto Light" pitchFamily="34" charset="0"/>
                <a:cs typeface="Arial" panose="020B0604020202020204" pitchFamily="34" charset="0"/>
              </a:rPr>
              <a:t>13 e 14 ottobre 2023</a:t>
            </a:r>
          </a:p>
          <a:p>
            <a:pPr algn="ctr"/>
            <a:endParaRPr lang="it-IT" sz="2800" dirty="0">
              <a:solidFill>
                <a:srgbClr val="002060"/>
              </a:solidFill>
              <a:latin typeface="Balto Light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B85F13-C966-4AC3-ACEC-6F024EDED8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9"/>
          <a:stretch/>
        </p:blipFill>
        <p:spPr>
          <a:xfrm>
            <a:off x="195309" y="2349392"/>
            <a:ext cx="1696933" cy="101524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291C2ED-DC15-4DDD-9CD2-0D4FEE203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" y="4335371"/>
            <a:ext cx="1784996" cy="13694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267D1E2-1108-4340-BE1B-7C21D35F5E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r="14562"/>
          <a:stretch/>
        </p:blipFill>
        <p:spPr>
          <a:xfrm>
            <a:off x="1997473" y="3461315"/>
            <a:ext cx="1583026" cy="22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EB1902D-D54B-4059-B3CC-D9BE202C4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94" y="99752"/>
            <a:ext cx="8409008" cy="556952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0"/>
            <a:ext cx="3605349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83BDD1A-8F7A-4464-A196-7E1407F6D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4" y="5770172"/>
            <a:ext cx="3308576" cy="96553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20754112">
            <a:off x="5187857" y="1915290"/>
            <a:ext cx="561495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3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Std" panose="03060802040607070404" pitchFamily="66" charset="0"/>
              </a:rPr>
              <a:t>Grazie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Std" panose="03060802040607070404" pitchFamily="66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B084FA-5FF6-489A-9F37-85641A75AB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9"/>
          <a:stretch/>
        </p:blipFill>
        <p:spPr>
          <a:xfrm>
            <a:off x="195309" y="2349392"/>
            <a:ext cx="1696933" cy="10152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53C751-5668-48D5-9940-C21795194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" y="4335371"/>
            <a:ext cx="1784996" cy="13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1206062" y="6546850"/>
            <a:ext cx="8891752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100" b="1" dirty="0">
                <a:latin typeface="Comic Sans MS" pitchFamily="66" charset="0"/>
              </a:rPr>
              <a:t>		 	Arcidiocesi di Trani-Barletta-Bisceglie – 13 e 14 ottobre 2023</a:t>
            </a:r>
            <a:endParaRPr lang="it-IT" sz="1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" descr="iu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8563" y="6546850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7296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0" y="848748"/>
            <a:ext cx="12192000" cy="281682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76800" y="52055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/>
              <a:t>Unio</a:t>
            </a:r>
            <a:r>
              <a:rPr lang="it-IT" sz="1600" b="1" i="1" dirty="0"/>
              <a:t> </a:t>
            </a:r>
            <a:r>
              <a:rPr lang="it-IT" sz="1600" i="1" dirty="0"/>
              <a:t>è un software </a:t>
            </a:r>
            <a:r>
              <a:rPr lang="it-IT" sz="1600" b="1" i="1" dirty="0"/>
              <a:t>gestionale </a:t>
            </a:r>
            <a:r>
              <a:rPr lang="it-IT" sz="1600" i="1" dirty="0"/>
              <a:t>diocesano realizzato per aiutare il parroco e i suoi collaboratori ad ottimizzare la gestione della contabilità e di alcuni dati di interesse per la parrocchia. </a:t>
            </a:r>
            <a:r>
              <a:rPr lang="it-IT" sz="1600" i="1" dirty="0" err="1"/>
              <a:t>Unio</a:t>
            </a:r>
            <a:r>
              <a:rPr lang="it-IT" sz="1600" i="1" dirty="0"/>
              <a:t> è la nuova versione </a:t>
            </a:r>
            <a:r>
              <a:rPr lang="it-IT" sz="1600" i="1" dirty="0" err="1"/>
              <a:t>cloud</a:t>
            </a:r>
            <a:r>
              <a:rPr lang="it-IT" sz="1600" i="1" dirty="0"/>
              <a:t> di </a:t>
            </a:r>
            <a:r>
              <a:rPr lang="it-IT" sz="1600" i="1" dirty="0" err="1"/>
              <a:t>Sipa</a:t>
            </a:r>
            <a:r>
              <a:rPr lang="it-IT" sz="1600" i="1" dirty="0"/>
              <a:t> e Sportello Diocesi Parrocchie</a:t>
            </a:r>
            <a:endParaRPr lang="it-IT" sz="1400" i="1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5" y="169167"/>
            <a:ext cx="1905716" cy="5561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464" y="1284885"/>
            <a:ext cx="5604220" cy="3010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103" y="3675017"/>
            <a:ext cx="5580108" cy="276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1" y="1607488"/>
            <a:ext cx="3082739" cy="33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7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ttangolo arrotondato 152"/>
          <p:cNvSpPr/>
          <p:nvPr/>
        </p:nvSpPr>
        <p:spPr>
          <a:xfrm>
            <a:off x="3829707" y="5338860"/>
            <a:ext cx="4505066" cy="65791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3" name="Rettangolo 112"/>
          <p:cNvSpPr/>
          <p:nvPr/>
        </p:nvSpPr>
        <p:spPr>
          <a:xfrm>
            <a:off x="7709778" y="5837604"/>
            <a:ext cx="62796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25" i="1" dirty="0">
                <a:solidFill>
                  <a:schemeClr val="tx2"/>
                </a:solidFill>
              </a:rPr>
              <a:t>locale</a:t>
            </a:r>
          </a:p>
        </p:txBody>
      </p:sp>
      <p:sp>
        <p:nvSpPr>
          <p:cNvPr id="106" name="Rettangolo 105"/>
          <p:cNvSpPr/>
          <p:nvPr/>
        </p:nvSpPr>
        <p:spPr>
          <a:xfrm>
            <a:off x="6249096" y="5816087"/>
            <a:ext cx="62796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25" i="1" dirty="0">
                <a:solidFill>
                  <a:schemeClr val="tx2"/>
                </a:solidFill>
              </a:rPr>
              <a:t>locale</a:t>
            </a:r>
          </a:p>
        </p:txBody>
      </p:sp>
      <p:cxnSp>
        <p:nvCxnSpPr>
          <p:cNvPr id="127" name="Connettore 1 4"/>
          <p:cNvCxnSpPr/>
          <p:nvPr/>
        </p:nvCxnSpPr>
        <p:spPr>
          <a:xfrm flipV="1">
            <a:off x="0" y="4056433"/>
            <a:ext cx="9534952" cy="54982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ttangolo 116"/>
          <p:cNvSpPr/>
          <p:nvPr/>
        </p:nvSpPr>
        <p:spPr>
          <a:xfrm>
            <a:off x="6135613" y="4332664"/>
            <a:ext cx="2199160" cy="98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6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76" y="4396313"/>
            <a:ext cx="2153049" cy="98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49" y="2223226"/>
            <a:ext cx="2791334" cy="11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09345" y="2195851"/>
            <a:ext cx="2845521" cy="1311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11" name="Immagine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710" y="2078295"/>
            <a:ext cx="425905" cy="445112"/>
          </a:xfrm>
          <a:prstGeom prst="rect">
            <a:avLst/>
          </a:prstGeom>
        </p:spPr>
      </p:pic>
      <p:grpSp>
        <p:nvGrpSpPr>
          <p:cNvPr id="120" name="Gruppo 119"/>
          <p:cNvGrpSpPr/>
          <p:nvPr/>
        </p:nvGrpSpPr>
        <p:grpSpPr>
          <a:xfrm>
            <a:off x="10805029" y="1967716"/>
            <a:ext cx="881828" cy="672725"/>
            <a:chOff x="3648489" y="1187833"/>
            <a:chExt cx="766928" cy="585070"/>
          </a:xfrm>
        </p:grpSpPr>
        <p:pic>
          <p:nvPicPr>
            <p:cNvPr id="121" name="Immagine 1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8489" y="1187833"/>
              <a:ext cx="766928" cy="585070"/>
            </a:xfrm>
            <a:prstGeom prst="rect">
              <a:avLst/>
            </a:prstGeom>
          </p:spPr>
        </p:pic>
        <p:pic>
          <p:nvPicPr>
            <p:cNvPr id="122" name="Immagine 1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9469" y="1232397"/>
              <a:ext cx="388488" cy="292871"/>
            </a:xfrm>
            <a:prstGeom prst="rect">
              <a:avLst/>
            </a:prstGeom>
          </p:spPr>
        </p:pic>
      </p:grpSp>
      <p:sp>
        <p:nvSpPr>
          <p:cNvPr id="123" name="Rettangolo 122"/>
          <p:cNvSpPr/>
          <p:nvPr/>
        </p:nvSpPr>
        <p:spPr>
          <a:xfrm>
            <a:off x="10279699" y="1445469"/>
            <a:ext cx="972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tx2"/>
                </a:solidFill>
                <a:latin typeface="Balto Book" pitchFamily="34" charset="0"/>
              </a:rPr>
              <a:t>Utenti</a:t>
            </a:r>
            <a:r>
              <a:rPr lang="it-IT" sz="1050" b="1" dirty="0">
                <a:solidFill>
                  <a:schemeClr val="tx2"/>
                </a:solidFill>
                <a:latin typeface="Balto Book" pitchFamily="34" charset="0"/>
              </a:rPr>
              <a:t> </a:t>
            </a:r>
            <a:r>
              <a:rPr lang="it-IT" sz="1400" b="1" dirty="0">
                <a:solidFill>
                  <a:schemeClr val="tx2"/>
                </a:solidFill>
                <a:latin typeface="Balto Book" pitchFamily="34" charset="0"/>
              </a:rPr>
              <a:t>Internet</a:t>
            </a:r>
            <a:endParaRPr lang="it-IT" sz="1050" b="1" dirty="0">
              <a:solidFill>
                <a:schemeClr val="tx2"/>
              </a:solidFill>
              <a:latin typeface="Balto Book" pitchFamily="34" charset="0"/>
            </a:endParaRPr>
          </a:p>
        </p:txBody>
      </p:sp>
      <p:sp>
        <p:nvSpPr>
          <p:cNvPr id="125" name="Rettangolo 124"/>
          <p:cNvSpPr/>
          <p:nvPr/>
        </p:nvSpPr>
        <p:spPr>
          <a:xfrm>
            <a:off x="448950" y="3854910"/>
            <a:ext cx="1343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solidFill>
                  <a:schemeClr val="accent2"/>
                </a:solidFill>
              </a:rPr>
              <a:t>DIOCESI </a:t>
            </a:r>
          </a:p>
        </p:txBody>
      </p:sp>
      <p:sp>
        <p:nvSpPr>
          <p:cNvPr id="126" name="Rettangolo 125"/>
          <p:cNvSpPr/>
          <p:nvPr/>
        </p:nvSpPr>
        <p:spPr>
          <a:xfrm>
            <a:off x="566677" y="4084983"/>
            <a:ext cx="1358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solidFill>
                  <a:schemeClr val="accent2"/>
                </a:solidFill>
              </a:rPr>
              <a:t>PARROCCHIE</a:t>
            </a:r>
          </a:p>
        </p:txBody>
      </p:sp>
      <p:pic>
        <p:nvPicPr>
          <p:cNvPr id="134" name="Immagine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56" y="1480712"/>
            <a:ext cx="1932447" cy="656298"/>
          </a:xfrm>
          <a:prstGeom prst="rect">
            <a:avLst/>
          </a:prstGeom>
        </p:spPr>
      </p:pic>
      <p:sp>
        <p:nvSpPr>
          <p:cNvPr id="145" name="Rettangolo 144"/>
          <p:cNvSpPr/>
          <p:nvPr/>
        </p:nvSpPr>
        <p:spPr>
          <a:xfrm>
            <a:off x="4481604" y="1456778"/>
            <a:ext cx="1761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lto Book" pitchFamily="34" charset="0"/>
              </a:rPr>
              <a:t>Comunicazione istituzionale</a:t>
            </a:r>
          </a:p>
          <a:p>
            <a:pPr algn="ctr"/>
            <a:r>
              <a:rPr lang="it-IT" sz="12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lto Book" pitchFamily="34" charset="0"/>
              </a:rPr>
              <a:t>su web</a:t>
            </a:r>
          </a:p>
        </p:txBody>
      </p:sp>
      <p:pic>
        <p:nvPicPr>
          <p:cNvPr id="5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43" y="4213424"/>
            <a:ext cx="1518737" cy="5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08" y="3070971"/>
            <a:ext cx="860313" cy="34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" name="Connettore 1 4"/>
          <p:cNvCxnSpPr/>
          <p:nvPr/>
        </p:nvCxnSpPr>
        <p:spPr>
          <a:xfrm>
            <a:off x="2037484" y="2325457"/>
            <a:ext cx="264874" cy="512180"/>
          </a:xfrm>
          <a:prstGeom prst="line">
            <a:avLst/>
          </a:prstGeom>
          <a:ln w="34925">
            <a:solidFill>
              <a:schemeClr val="accent5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4"/>
          <p:cNvCxnSpPr/>
          <p:nvPr/>
        </p:nvCxnSpPr>
        <p:spPr>
          <a:xfrm flipH="1">
            <a:off x="2516374" y="2674760"/>
            <a:ext cx="343440" cy="524261"/>
          </a:xfrm>
          <a:prstGeom prst="line">
            <a:avLst/>
          </a:prstGeom>
          <a:ln w="34925">
            <a:solidFill>
              <a:schemeClr val="accent2">
                <a:lumMod val="40000"/>
                <a:lumOff val="6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ttangolo 101"/>
          <p:cNvSpPr/>
          <p:nvPr/>
        </p:nvSpPr>
        <p:spPr>
          <a:xfrm>
            <a:off x="1989687" y="3409802"/>
            <a:ext cx="43766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25" i="1" dirty="0">
                <a:solidFill>
                  <a:schemeClr val="tx2"/>
                </a:solidFill>
              </a:rPr>
              <a:t>locale</a:t>
            </a:r>
          </a:p>
        </p:txBody>
      </p:sp>
      <p:sp>
        <p:nvSpPr>
          <p:cNvPr id="103" name="AutoShape 21"/>
          <p:cNvSpPr>
            <a:spLocks noChangeArrowheads="1"/>
          </p:cNvSpPr>
          <p:nvPr/>
        </p:nvSpPr>
        <p:spPr bwMode="auto">
          <a:xfrm>
            <a:off x="1711959" y="3439867"/>
            <a:ext cx="292898" cy="155648"/>
          </a:xfrm>
          <a:prstGeom prst="can">
            <a:avLst>
              <a:gd name="adj" fmla="val 41632"/>
            </a:avLst>
          </a:prstGeom>
          <a:gradFill rotWithShape="1">
            <a:gsLst>
              <a:gs pos="0">
                <a:srgbClr val="FFC000">
                  <a:tint val="73000"/>
                  <a:satMod val="150000"/>
                </a:srgbClr>
              </a:gs>
              <a:gs pos="25000">
                <a:srgbClr val="FFC000">
                  <a:tint val="96000"/>
                  <a:shade val="80000"/>
                  <a:satMod val="105000"/>
                </a:srgbClr>
              </a:gs>
              <a:gs pos="38000">
                <a:srgbClr val="FFC000">
                  <a:tint val="96000"/>
                  <a:shade val="59000"/>
                  <a:satMod val="120000"/>
                </a:srgbClr>
              </a:gs>
              <a:gs pos="55000">
                <a:srgbClr val="FFC000">
                  <a:shade val="57000"/>
                  <a:satMod val="120000"/>
                </a:srgbClr>
              </a:gs>
              <a:gs pos="80000">
                <a:srgbClr val="FFC000">
                  <a:shade val="56000"/>
                  <a:satMod val="145000"/>
                </a:srgbClr>
              </a:gs>
              <a:gs pos="88000">
                <a:srgbClr val="FFC000">
                  <a:shade val="63000"/>
                  <a:satMod val="160000"/>
                </a:srgbClr>
              </a:gs>
              <a:gs pos="100000">
                <a:srgbClr val="FFC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FFC000">
                <a:shade val="60000"/>
                <a:satMod val="300000"/>
              </a:srgbClr>
            </a:solidFill>
            <a:prstDash val="solid"/>
            <a:headEnd type="none" w="med" len="med"/>
            <a:tailEnd type="none" w="med" len="med"/>
          </a:ln>
          <a:effectLst>
            <a:glow rad="70000">
              <a:srgbClr val="FFC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68571" tIns="34286" rIns="68571" bIns="34286" anchor="ctr"/>
          <a:lstStyle/>
          <a:p>
            <a:pPr algn="ctr" defTabSz="685520">
              <a:lnSpc>
                <a:spcPct val="90000"/>
              </a:lnSpc>
              <a:spcBef>
                <a:spcPct val="30000"/>
              </a:spcBef>
              <a:defRPr/>
            </a:pPr>
            <a:endParaRPr lang="en-US" sz="600" b="1" i="1" dirty="0">
              <a:solidFill>
                <a:schemeClr val="accent4">
                  <a:lumMod val="10000"/>
                </a:schemeClr>
              </a:solidFill>
              <a:latin typeface="Segoe" pitchFamily="34" charset="0"/>
            </a:endParaRPr>
          </a:p>
        </p:txBody>
      </p:sp>
      <p:pic>
        <p:nvPicPr>
          <p:cNvPr id="129" name="Immagine 1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296" y="5451329"/>
            <a:ext cx="575196" cy="438803"/>
          </a:xfrm>
          <a:prstGeom prst="rect">
            <a:avLst/>
          </a:prstGeom>
        </p:spPr>
      </p:pic>
      <p:sp>
        <p:nvSpPr>
          <p:cNvPr id="131" name="Rettangolo 130"/>
          <p:cNvSpPr/>
          <p:nvPr/>
        </p:nvSpPr>
        <p:spPr>
          <a:xfrm>
            <a:off x="4692798" y="6099123"/>
            <a:ext cx="3620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chemeClr val="tx2"/>
                </a:solidFill>
              </a:rPr>
              <a:t>Utenti interni delle varie parrocchie</a:t>
            </a:r>
          </a:p>
        </p:txBody>
      </p:sp>
      <p:grpSp>
        <p:nvGrpSpPr>
          <p:cNvPr id="133" name="Gruppo 132"/>
          <p:cNvGrpSpPr/>
          <p:nvPr/>
        </p:nvGrpSpPr>
        <p:grpSpPr>
          <a:xfrm>
            <a:off x="4218716" y="5433584"/>
            <a:ext cx="575196" cy="438803"/>
            <a:chOff x="3648489" y="1187833"/>
            <a:chExt cx="766928" cy="585070"/>
          </a:xfrm>
        </p:grpSpPr>
        <p:pic>
          <p:nvPicPr>
            <p:cNvPr id="135" name="Immagine 1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8489" y="1187833"/>
              <a:ext cx="766928" cy="585070"/>
            </a:xfrm>
            <a:prstGeom prst="rect">
              <a:avLst/>
            </a:prstGeom>
          </p:spPr>
        </p:pic>
        <p:pic>
          <p:nvPicPr>
            <p:cNvPr id="138" name="Immagine 1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9469" y="1232397"/>
              <a:ext cx="388488" cy="292871"/>
            </a:xfrm>
            <a:prstGeom prst="rect">
              <a:avLst/>
            </a:prstGeom>
          </p:spPr>
        </p:pic>
      </p:grpSp>
      <p:pic>
        <p:nvPicPr>
          <p:cNvPr id="142" name="Immagine 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011" y="5448112"/>
            <a:ext cx="575196" cy="438803"/>
          </a:xfrm>
          <a:prstGeom prst="rect">
            <a:avLst/>
          </a:prstGeom>
        </p:spPr>
      </p:pic>
      <p:sp>
        <p:nvSpPr>
          <p:cNvPr id="150" name="AutoShape 21"/>
          <p:cNvSpPr>
            <a:spLocks noChangeArrowheads="1"/>
          </p:cNvSpPr>
          <p:nvPr/>
        </p:nvSpPr>
        <p:spPr bwMode="auto">
          <a:xfrm>
            <a:off x="7870295" y="5701188"/>
            <a:ext cx="286613" cy="130145"/>
          </a:xfrm>
          <a:prstGeom prst="can">
            <a:avLst>
              <a:gd name="adj" fmla="val 41632"/>
            </a:avLst>
          </a:prstGeom>
          <a:gradFill rotWithShape="1">
            <a:gsLst>
              <a:gs pos="0">
                <a:srgbClr val="FFC000">
                  <a:tint val="73000"/>
                  <a:satMod val="150000"/>
                </a:srgbClr>
              </a:gs>
              <a:gs pos="25000">
                <a:srgbClr val="FFC000">
                  <a:tint val="96000"/>
                  <a:shade val="80000"/>
                  <a:satMod val="105000"/>
                </a:srgbClr>
              </a:gs>
              <a:gs pos="38000">
                <a:srgbClr val="FFC000">
                  <a:tint val="96000"/>
                  <a:shade val="59000"/>
                  <a:satMod val="120000"/>
                </a:srgbClr>
              </a:gs>
              <a:gs pos="55000">
                <a:srgbClr val="FFC000">
                  <a:shade val="57000"/>
                  <a:satMod val="120000"/>
                </a:srgbClr>
              </a:gs>
              <a:gs pos="80000">
                <a:srgbClr val="FFC000">
                  <a:shade val="56000"/>
                  <a:satMod val="145000"/>
                </a:srgbClr>
              </a:gs>
              <a:gs pos="88000">
                <a:srgbClr val="FFC000">
                  <a:shade val="63000"/>
                  <a:satMod val="160000"/>
                </a:srgbClr>
              </a:gs>
              <a:gs pos="100000">
                <a:srgbClr val="FFC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FFC000">
                <a:shade val="60000"/>
                <a:satMod val="300000"/>
              </a:srgbClr>
            </a:solidFill>
            <a:prstDash val="solid"/>
            <a:headEnd type="none" w="med" len="med"/>
            <a:tailEnd type="none" w="med" len="med"/>
          </a:ln>
          <a:effectLst>
            <a:glow rad="70000">
              <a:srgbClr val="FFC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68571" tIns="34286" rIns="68571" bIns="34286" anchor="ctr"/>
          <a:lstStyle/>
          <a:p>
            <a:pPr algn="ctr" defTabSz="685520">
              <a:lnSpc>
                <a:spcPct val="90000"/>
              </a:lnSpc>
              <a:spcBef>
                <a:spcPct val="30000"/>
              </a:spcBef>
              <a:defRPr/>
            </a:pPr>
            <a:endParaRPr lang="en-US" sz="600" b="1" i="1" dirty="0">
              <a:solidFill>
                <a:schemeClr val="accent4">
                  <a:lumMod val="10000"/>
                </a:schemeClr>
              </a:solidFill>
              <a:latin typeface="Segoe" pitchFamily="34" charset="0"/>
            </a:endParaRPr>
          </a:p>
        </p:txBody>
      </p:sp>
      <p:sp>
        <p:nvSpPr>
          <p:cNvPr id="151" name="AutoShape 21"/>
          <p:cNvSpPr>
            <a:spLocks noChangeArrowheads="1"/>
          </p:cNvSpPr>
          <p:nvPr/>
        </p:nvSpPr>
        <p:spPr bwMode="auto">
          <a:xfrm>
            <a:off x="6406658" y="5719437"/>
            <a:ext cx="286613" cy="130145"/>
          </a:xfrm>
          <a:prstGeom prst="can">
            <a:avLst>
              <a:gd name="adj" fmla="val 41632"/>
            </a:avLst>
          </a:prstGeom>
          <a:gradFill rotWithShape="1">
            <a:gsLst>
              <a:gs pos="0">
                <a:srgbClr val="FFC000">
                  <a:tint val="73000"/>
                  <a:satMod val="150000"/>
                </a:srgbClr>
              </a:gs>
              <a:gs pos="25000">
                <a:srgbClr val="FFC000">
                  <a:tint val="96000"/>
                  <a:shade val="80000"/>
                  <a:satMod val="105000"/>
                </a:srgbClr>
              </a:gs>
              <a:gs pos="38000">
                <a:srgbClr val="FFC000">
                  <a:tint val="96000"/>
                  <a:shade val="59000"/>
                  <a:satMod val="120000"/>
                </a:srgbClr>
              </a:gs>
              <a:gs pos="55000">
                <a:srgbClr val="FFC000">
                  <a:shade val="57000"/>
                  <a:satMod val="120000"/>
                </a:srgbClr>
              </a:gs>
              <a:gs pos="80000">
                <a:srgbClr val="FFC000">
                  <a:shade val="56000"/>
                  <a:satMod val="145000"/>
                </a:srgbClr>
              </a:gs>
              <a:gs pos="88000">
                <a:srgbClr val="FFC000">
                  <a:shade val="63000"/>
                  <a:satMod val="160000"/>
                </a:srgbClr>
              </a:gs>
              <a:gs pos="100000">
                <a:srgbClr val="FFC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FFC000">
                <a:shade val="60000"/>
                <a:satMod val="300000"/>
              </a:srgbClr>
            </a:solidFill>
            <a:prstDash val="solid"/>
            <a:headEnd type="none" w="med" len="med"/>
            <a:tailEnd type="none" w="med" len="med"/>
          </a:ln>
          <a:effectLst>
            <a:glow rad="70000">
              <a:srgbClr val="FFC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68571" tIns="34286" rIns="68571" bIns="34286" anchor="ctr"/>
          <a:lstStyle/>
          <a:p>
            <a:pPr algn="ctr" defTabSz="685520">
              <a:lnSpc>
                <a:spcPct val="90000"/>
              </a:lnSpc>
              <a:spcBef>
                <a:spcPct val="30000"/>
              </a:spcBef>
              <a:defRPr/>
            </a:pPr>
            <a:endParaRPr lang="en-US" sz="600" b="1" i="1" dirty="0">
              <a:solidFill>
                <a:schemeClr val="accent4">
                  <a:lumMod val="10000"/>
                </a:schemeClr>
              </a:solidFill>
              <a:latin typeface="Segoe" pitchFamily="34" charset="0"/>
            </a:endParaRPr>
          </a:p>
        </p:txBody>
      </p:sp>
      <p:sp>
        <p:nvSpPr>
          <p:cNvPr id="152" name="CasellaDiTesto 151"/>
          <p:cNvSpPr txBox="1"/>
          <p:nvPr/>
        </p:nvSpPr>
        <p:spPr>
          <a:xfrm>
            <a:off x="8510410" y="588628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0" dirty="0"/>
          </a:p>
        </p:txBody>
      </p:sp>
      <p:sp>
        <p:nvSpPr>
          <p:cNvPr id="154" name="Rettangolo con angoli arrotondati in diagonale 153"/>
          <p:cNvSpPr/>
          <p:nvPr/>
        </p:nvSpPr>
        <p:spPr>
          <a:xfrm>
            <a:off x="4016932" y="5394461"/>
            <a:ext cx="943058" cy="490859"/>
          </a:xfrm>
          <a:prstGeom prst="round2Diag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55" name="Connettore 1 4"/>
          <p:cNvCxnSpPr/>
          <p:nvPr/>
        </p:nvCxnSpPr>
        <p:spPr>
          <a:xfrm flipH="1" flipV="1">
            <a:off x="5844247" y="4766340"/>
            <a:ext cx="12676" cy="496046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6" name="Connettore 1 4"/>
          <p:cNvCxnSpPr/>
          <p:nvPr/>
        </p:nvCxnSpPr>
        <p:spPr>
          <a:xfrm>
            <a:off x="5745867" y="4766339"/>
            <a:ext cx="3692" cy="528432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7" name="Connettore 1 4"/>
          <p:cNvCxnSpPr/>
          <p:nvPr/>
        </p:nvCxnSpPr>
        <p:spPr>
          <a:xfrm flipV="1">
            <a:off x="4407200" y="4740196"/>
            <a:ext cx="832961" cy="572429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9" name="Connettore 1 4"/>
          <p:cNvCxnSpPr>
            <a:endCxn id="123" idx="1"/>
          </p:cNvCxnSpPr>
          <p:nvPr/>
        </p:nvCxnSpPr>
        <p:spPr>
          <a:xfrm flipV="1">
            <a:off x="7989112" y="1707079"/>
            <a:ext cx="2290587" cy="68078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ttore 1 4"/>
          <p:cNvCxnSpPr/>
          <p:nvPr/>
        </p:nvCxnSpPr>
        <p:spPr>
          <a:xfrm flipH="1" flipV="1">
            <a:off x="11263892" y="2878735"/>
            <a:ext cx="56350" cy="1403442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chizzo di una chiesa stilizzata isolat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693" y="5523860"/>
            <a:ext cx="861497" cy="8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737638" y="4304279"/>
            <a:ext cx="4843924" cy="1858092"/>
            <a:chOff x="1065704" y="3823024"/>
            <a:chExt cx="6842105" cy="2393624"/>
          </a:xfrm>
        </p:grpSpPr>
        <p:sp>
          <p:nvSpPr>
            <p:cNvPr id="25" name="Rettangolo con angoli arrotondati in diagonale 24"/>
            <p:cNvSpPr/>
            <p:nvPr/>
          </p:nvSpPr>
          <p:spPr>
            <a:xfrm>
              <a:off x="1065704" y="3823024"/>
              <a:ext cx="6842105" cy="239362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pic>
          <p:nvPicPr>
            <p:cNvPr id="161" name="Immagine 1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252" y="4235120"/>
              <a:ext cx="4055437" cy="864843"/>
            </a:xfrm>
            <a:prstGeom prst="rect">
              <a:avLst/>
            </a:prstGeom>
          </p:spPr>
        </p:pic>
      </p:grpSp>
      <p:pic>
        <p:nvPicPr>
          <p:cNvPr id="149" name="Immagine 27" descr="kdmconfi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491" flipH="1">
            <a:off x="4269192" y="5730435"/>
            <a:ext cx="412949" cy="41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Connettore 1 4"/>
          <p:cNvCxnSpPr/>
          <p:nvPr/>
        </p:nvCxnSpPr>
        <p:spPr>
          <a:xfrm flipV="1">
            <a:off x="8275604" y="2737806"/>
            <a:ext cx="2290533" cy="1960839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ttangolo 136"/>
          <p:cNvSpPr/>
          <p:nvPr/>
        </p:nvSpPr>
        <p:spPr>
          <a:xfrm>
            <a:off x="2940933" y="3825401"/>
            <a:ext cx="22723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rgbClr val="00B0F0"/>
                </a:solidFill>
              </a:rPr>
              <a:t>Flussi  diocesi-parrocchie</a:t>
            </a:r>
          </a:p>
        </p:txBody>
      </p:sp>
      <p:sp>
        <p:nvSpPr>
          <p:cNvPr id="79" name="Rettangolo 78"/>
          <p:cNvSpPr/>
          <p:nvPr/>
        </p:nvSpPr>
        <p:spPr>
          <a:xfrm>
            <a:off x="3134096" y="2892893"/>
            <a:ext cx="469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002060"/>
                </a:solidFill>
              </a:rPr>
              <a:t>+</a:t>
            </a:r>
            <a:endParaRPr lang="it-IT" sz="1350" dirty="0"/>
          </a:p>
        </p:txBody>
      </p:sp>
      <p:sp>
        <p:nvSpPr>
          <p:cNvPr id="81" name="Rettangolo 80"/>
          <p:cNvSpPr/>
          <p:nvPr/>
        </p:nvSpPr>
        <p:spPr>
          <a:xfrm>
            <a:off x="1561223" y="2959651"/>
            <a:ext cx="1161728" cy="862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89" name="Connettore 1 4"/>
          <p:cNvCxnSpPr/>
          <p:nvPr/>
        </p:nvCxnSpPr>
        <p:spPr>
          <a:xfrm flipH="1">
            <a:off x="4664416" y="5254184"/>
            <a:ext cx="592305" cy="389299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magine 27" descr="kdmconfi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491" flipH="1">
            <a:off x="6112115" y="5774799"/>
            <a:ext cx="364309" cy="40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Connettore 1 4"/>
          <p:cNvCxnSpPr/>
          <p:nvPr/>
        </p:nvCxnSpPr>
        <p:spPr>
          <a:xfrm flipH="1">
            <a:off x="6402404" y="5347372"/>
            <a:ext cx="43464" cy="348193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4"/>
          <p:cNvCxnSpPr/>
          <p:nvPr/>
        </p:nvCxnSpPr>
        <p:spPr>
          <a:xfrm flipV="1">
            <a:off x="8715091" y="2544150"/>
            <a:ext cx="1564608" cy="390373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1 4"/>
          <p:cNvCxnSpPr/>
          <p:nvPr/>
        </p:nvCxnSpPr>
        <p:spPr>
          <a:xfrm flipV="1">
            <a:off x="10541663" y="2854776"/>
            <a:ext cx="331899" cy="985869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Immagine 27" descr="kdmconfi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491" flipH="1">
            <a:off x="8432398" y="5809150"/>
            <a:ext cx="474492" cy="4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Connettore 1 4"/>
          <p:cNvCxnSpPr/>
          <p:nvPr/>
        </p:nvCxnSpPr>
        <p:spPr>
          <a:xfrm>
            <a:off x="7894932" y="5278257"/>
            <a:ext cx="543885" cy="535134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ttangolo 111"/>
          <p:cNvSpPr/>
          <p:nvPr/>
        </p:nvSpPr>
        <p:spPr>
          <a:xfrm>
            <a:off x="2546697" y="2601424"/>
            <a:ext cx="360135" cy="446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0870" y="2621854"/>
            <a:ext cx="221946" cy="282335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9348" y="3525084"/>
            <a:ext cx="221946" cy="282335"/>
          </a:xfrm>
          <a:prstGeom prst="rect">
            <a:avLst/>
          </a:prstGeom>
        </p:spPr>
      </p:pic>
      <p:pic>
        <p:nvPicPr>
          <p:cNvPr id="97" name="Immagine 27" descr="kdmconfi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08" y="1431325"/>
            <a:ext cx="570088" cy="4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Gruppo 85"/>
          <p:cNvGrpSpPr/>
          <p:nvPr/>
        </p:nvGrpSpPr>
        <p:grpSpPr>
          <a:xfrm>
            <a:off x="6660431" y="2697840"/>
            <a:ext cx="1977817" cy="626960"/>
            <a:chOff x="480897" y="3742404"/>
            <a:chExt cx="1522756" cy="482708"/>
          </a:xfrm>
        </p:grpSpPr>
        <p:sp>
          <p:nvSpPr>
            <p:cNvPr id="91" name="Rettangolo 90"/>
            <p:cNvSpPr/>
            <p:nvPr/>
          </p:nvSpPr>
          <p:spPr>
            <a:xfrm>
              <a:off x="480897" y="4011845"/>
              <a:ext cx="1522756" cy="213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1" dirty="0">
                  <a:solidFill>
                    <a:srgbClr val="92D050"/>
                  </a:solidFill>
                  <a:latin typeface="Balto Book" pitchFamily="34" charset="0"/>
                </a:rPr>
                <a:t>Iscrizioni eventi</a:t>
              </a:r>
            </a:p>
          </p:txBody>
        </p:sp>
        <p:pic>
          <p:nvPicPr>
            <p:cNvPr id="94" name="Immagine 9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3837" y="3742404"/>
              <a:ext cx="859157" cy="334539"/>
            </a:xfrm>
            <a:prstGeom prst="rect">
              <a:avLst/>
            </a:prstGeom>
          </p:spPr>
        </p:pic>
        <p:pic>
          <p:nvPicPr>
            <p:cNvPr id="87" name="Immagine 8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808" y="3793272"/>
              <a:ext cx="701312" cy="205184"/>
            </a:xfrm>
            <a:prstGeom prst="rect">
              <a:avLst/>
            </a:prstGeom>
          </p:spPr>
        </p:pic>
      </p:grpSp>
      <p:pic>
        <p:nvPicPr>
          <p:cNvPr id="96" name="Picture 2" descr="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63" y="3882230"/>
            <a:ext cx="1821480" cy="4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9694" y="3419052"/>
            <a:ext cx="3012693" cy="1121662"/>
          </a:xfrm>
          <a:prstGeom prst="rect">
            <a:avLst/>
          </a:prstGeom>
        </p:spPr>
      </p:pic>
      <p:cxnSp>
        <p:nvCxnSpPr>
          <p:cNvPr id="158" name="Connettore 1 4"/>
          <p:cNvCxnSpPr/>
          <p:nvPr/>
        </p:nvCxnSpPr>
        <p:spPr>
          <a:xfrm flipH="1" flipV="1">
            <a:off x="4916086" y="3641231"/>
            <a:ext cx="301998" cy="604682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5" name="Connettore 1 4"/>
          <p:cNvCxnSpPr/>
          <p:nvPr/>
        </p:nvCxnSpPr>
        <p:spPr>
          <a:xfrm>
            <a:off x="4850244" y="3690759"/>
            <a:ext cx="279033" cy="561039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4" name="Rettangolo 113"/>
          <p:cNvSpPr/>
          <p:nvPr/>
        </p:nvSpPr>
        <p:spPr>
          <a:xfrm>
            <a:off x="839090" y="1346763"/>
            <a:ext cx="2039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tx2"/>
                </a:solidFill>
                <a:latin typeface="Balto Book" pitchFamily="34" charset="0"/>
              </a:rPr>
              <a:t>Utenti interni diocesani</a:t>
            </a:r>
          </a:p>
        </p:txBody>
      </p:sp>
      <p:pic>
        <p:nvPicPr>
          <p:cNvPr id="80" name="Immagine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84" y="2559934"/>
            <a:ext cx="2303629" cy="1023566"/>
          </a:xfrm>
          <a:prstGeom prst="rect">
            <a:avLst/>
          </a:prstGeom>
        </p:spPr>
      </p:pic>
      <p:pic>
        <p:nvPicPr>
          <p:cNvPr id="116" name="Immagine 1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8" y="216628"/>
            <a:ext cx="1905716" cy="556140"/>
          </a:xfrm>
          <a:prstGeom prst="rect">
            <a:avLst/>
          </a:prstGeom>
        </p:spPr>
      </p:pic>
      <p:sp>
        <p:nvSpPr>
          <p:cNvPr id="119" name="Rettangolo 118"/>
          <p:cNvSpPr/>
          <p:nvPr/>
        </p:nvSpPr>
        <p:spPr>
          <a:xfrm>
            <a:off x="0" y="848748"/>
            <a:ext cx="12192000" cy="281682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8" name="Immagine 1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717" y="111777"/>
            <a:ext cx="1558785" cy="606960"/>
          </a:xfrm>
          <a:prstGeom prst="rect">
            <a:avLst/>
          </a:prstGeom>
        </p:spPr>
      </p:pic>
      <p:sp>
        <p:nvSpPr>
          <p:cNvPr id="130" name="Rettangolo 129"/>
          <p:cNvSpPr/>
          <p:nvPr/>
        </p:nvSpPr>
        <p:spPr>
          <a:xfrm>
            <a:off x="1787987" y="313190"/>
            <a:ext cx="2168222" cy="356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it-IT" b="1" dirty="0" err="1">
                <a:solidFill>
                  <a:srgbClr val="002060"/>
                </a:solidFill>
                <a:latin typeface="Balto Book" pitchFamily="34" charset="0"/>
              </a:rPr>
              <a:t>SidiOpen</a:t>
            </a:r>
            <a:r>
              <a:rPr lang="it-IT" b="1" dirty="0">
                <a:solidFill>
                  <a:srgbClr val="002060"/>
                </a:solidFill>
                <a:latin typeface="Balto Book" pitchFamily="34" charset="0"/>
              </a:rPr>
              <a:t>/WebSidi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8638248" y="836040"/>
            <a:ext cx="2209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chemeClr val="tx2"/>
                </a:solidFill>
              </a:rPr>
              <a:t>Lo scenario complessivo</a:t>
            </a:r>
          </a:p>
        </p:txBody>
      </p:sp>
      <p:sp>
        <p:nvSpPr>
          <p:cNvPr id="132" name="Rettangolo 131"/>
          <p:cNvSpPr/>
          <p:nvPr/>
        </p:nvSpPr>
        <p:spPr>
          <a:xfrm>
            <a:off x="10421597" y="5022836"/>
            <a:ext cx="1356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lto Book" pitchFamily="34" charset="0"/>
              </a:rPr>
              <a:t>Comunicazione istituzionale su web</a:t>
            </a:r>
          </a:p>
        </p:txBody>
      </p:sp>
      <p:pic>
        <p:nvPicPr>
          <p:cNvPr id="136" name="Picture 2" descr="http://www.sipanet.it/iandu/allegati/243/pweb_mini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881" y="4336183"/>
            <a:ext cx="769441" cy="6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Immagine 27" descr="kdmconfi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4576" y="1936317"/>
            <a:ext cx="448059" cy="44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6" descr="Chiesa stilizzat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812" y="1647984"/>
            <a:ext cx="1043601" cy="103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Immagine 1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3299" y="2901295"/>
            <a:ext cx="958818" cy="664140"/>
          </a:xfrm>
          <a:prstGeom prst="rect">
            <a:avLst/>
          </a:prstGeom>
        </p:spPr>
      </p:pic>
      <p:cxnSp>
        <p:nvCxnSpPr>
          <p:cNvPr id="85" name="Connettore 1 4"/>
          <p:cNvCxnSpPr>
            <a:stCxn id="3" idx="1"/>
          </p:cNvCxnSpPr>
          <p:nvPr/>
        </p:nvCxnSpPr>
        <p:spPr>
          <a:xfrm flipH="1" flipV="1">
            <a:off x="2156310" y="2252340"/>
            <a:ext cx="1453035" cy="599159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 Box 47"/>
          <p:cNvSpPr txBox="1">
            <a:spLocks noChangeArrowheads="1"/>
          </p:cNvSpPr>
          <p:nvPr/>
        </p:nvSpPr>
        <p:spPr bwMode="auto">
          <a:xfrm>
            <a:off x="947109" y="6500267"/>
            <a:ext cx="8891752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Arcidiocesi di Trani-Barletta-Bisceglie – 13 e 14 ottobre 2023</a:t>
            </a:r>
            <a:endParaRPr lang="it-IT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Picture 1" descr="iu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122509" y="6510625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2" descr="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" y="6377296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6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Connettore diritto 126"/>
          <p:cNvCxnSpPr>
            <a:stCxn id="4" idx="3"/>
            <a:endCxn id="6" idx="1"/>
          </p:cNvCxnSpPr>
          <p:nvPr/>
        </p:nvCxnSpPr>
        <p:spPr>
          <a:xfrm flipV="1">
            <a:off x="3254675" y="2220718"/>
            <a:ext cx="984122" cy="2148530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Connettore diritto 50"/>
          <p:cNvCxnSpPr>
            <a:stCxn id="3" idx="3"/>
            <a:endCxn id="6" idx="1"/>
          </p:cNvCxnSpPr>
          <p:nvPr/>
        </p:nvCxnSpPr>
        <p:spPr>
          <a:xfrm flipV="1">
            <a:off x="1969786" y="2220718"/>
            <a:ext cx="2269011" cy="185367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0" name="Connettore diritto 69"/>
          <p:cNvCxnSpPr>
            <a:stCxn id="6" idx="3"/>
            <a:endCxn id="19" idx="0"/>
          </p:cNvCxnSpPr>
          <p:nvPr/>
        </p:nvCxnSpPr>
        <p:spPr>
          <a:xfrm>
            <a:off x="6703176" y="2220718"/>
            <a:ext cx="1668888" cy="2434474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Connettore diritto 78"/>
          <p:cNvCxnSpPr>
            <a:stCxn id="6" idx="3"/>
          </p:cNvCxnSpPr>
          <p:nvPr/>
        </p:nvCxnSpPr>
        <p:spPr>
          <a:xfrm>
            <a:off x="6703176" y="2220718"/>
            <a:ext cx="3402215" cy="82043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1" descr="i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2509" y="6510625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" y="6377296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4467969" y="6596390"/>
            <a:ext cx="2831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i="1" dirty="0">
                <a:solidFill>
                  <a:schemeClr val="tx2"/>
                </a:solidFill>
              </a:rPr>
              <a:t>Dicembre 2021 – pag. </a:t>
            </a:r>
            <a:fld id="{67C50714-1668-4A0E-BDB7-223E8103B28E}" type="slidenum">
              <a:rPr lang="it-IT" sz="1100" b="1" i="1" smtClean="0">
                <a:solidFill>
                  <a:schemeClr val="tx2"/>
                </a:solidFill>
              </a:rPr>
              <a:t>4</a:t>
            </a:fld>
            <a:endParaRPr lang="it-IT" sz="1100" b="1" i="1" dirty="0">
              <a:solidFill>
                <a:schemeClr val="tx2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111260" y="1283163"/>
            <a:ext cx="1128099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Anagrafica</a:t>
            </a:r>
          </a:p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Cancelleria </a:t>
            </a:r>
            <a:endParaRPr lang="it-IT" sz="1000" dirty="0">
              <a:solidFill>
                <a:srgbClr val="002060"/>
              </a:solidFill>
              <a:latin typeface="Balto Book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36" y="1358557"/>
            <a:ext cx="522857" cy="5228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09" y="1267662"/>
            <a:ext cx="431326" cy="474459"/>
          </a:xfrm>
          <a:prstGeom prst="rect">
            <a:avLst/>
          </a:prstGeom>
        </p:spPr>
      </p:pic>
      <p:sp>
        <p:nvSpPr>
          <p:cNvPr id="39" name="Rettangolo 38"/>
          <p:cNvSpPr/>
          <p:nvPr/>
        </p:nvSpPr>
        <p:spPr>
          <a:xfrm>
            <a:off x="10767147" y="1360494"/>
            <a:ext cx="1222313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    Contabilità</a:t>
            </a:r>
            <a:endParaRPr lang="it-IT" sz="1200" dirty="0">
              <a:solidFill>
                <a:srgbClr val="002060"/>
              </a:solidFill>
              <a:latin typeface="Balto Book" pitchFamily="34" charset="0"/>
            </a:endParaRPr>
          </a:p>
        </p:txBody>
      </p:sp>
      <p:cxnSp>
        <p:nvCxnSpPr>
          <p:cNvPr id="45" name="Connettore diritto 44"/>
          <p:cNvCxnSpPr>
            <a:stCxn id="2" idx="3"/>
            <a:endCxn id="6" idx="1"/>
          </p:cNvCxnSpPr>
          <p:nvPr/>
        </p:nvCxnSpPr>
        <p:spPr>
          <a:xfrm>
            <a:off x="1627693" y="1619986"/>
            <a:ext cx="2611104" cy="600732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7" name="Gruppo 6"/>
          <p:cNvGrpSpPr/>
          <p:nvPr/>
        </p:nvGrpSpPr>
        <p:grpSpPr>
          <a:xfrm>
            <a:off x="4238797" y="1479176"/>
            <a:ext cx="2464379" cy="1483084"/>
            <a:chOff x="3495532" y="2057892"/>
            <a:chExt cx="1799279" cy="942551"/>
          </a:xfrm>
        </p:grpSpPr>
        <p:sp>
          <p:nvSpPr>
            <p:cNvPr id="6" name="Rettangolo arrotondato 5"/>
            <p:cNvSpPr/>
            <p:nvPr/>
          </p:nvSpPr>
          <p:spPr>
            <a:xfrm>
              <a:off x="3495532" y="2057892"/>
              <a:ext cx="1799279" cy="9425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4668" y="2170567"/>
              <a:ext cx="1558785" cy="69458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2" name="Rettangolo 51"/>
          <p:cNvSpPr/>
          <p:nvPr/>
        </p:nvSpPr>
        <p:spPr>
          <a:xfrm>
            <a:off x="178298" y="2231839"/>
            <a:ext cx="123895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Istruzione RC </a:t>
            </a:r>
          </a:p>
        </p:txBody>
      </p:sp>
      <p:sp>
        <p:nvSpPr>
          <p:cNvPr id="56" name="Rettangolo 55"/>
          <p:cNvSpPr/>
          <p:nvPr/>
        </p:nvSpPr>
        <p:spPr>
          <a:xfrm>
            <a:off x="1838631" y="4208547"/>
            <a:ext cx="877471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Pratiche</a:t>
            </a:r>
          </a:p>
        </p:txBody>
      </p:sp>
      <p:sp>
        <p:nvSpPr>
          <p:cNvPr id="57" name="Rettangolo 56"/>
          <p:cNvSpPr/>
          <p:nvPr/>
        </p:nvSpPr>
        <p:spPr>
          <a:xfrm>
            <a:off x="508186" y="2939216"/>
            <a:ext cx="1928814" cy="339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Lasciti/Legati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999040" y="3669953"/>
            <a:ext cx="1218189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  Missionari</a:t>
            </a:r>
          </a:p>
        </p:txBody>
      </p:sp>
      <p:sp>
        <p:nvSpPr>
          <p:cNvPr id="59" name="Rettangolo 58"/>
          <p:cNvSpPr/>
          <p:nvPr/>
        </p:nvSpPr>
        <p:spPr>
          <a:xfrm>
            <a:off x="6379566" y="4569582"/>
            <a:ext cx="14456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i="1" dirty="0">
                <a:solidFill>
                  <a:srgbClr val="002060"/>
                </a:solidFill>
                <a:latin typeface="Balto Book" pitchFamily="34" charset="0"/>
              </a:rPr>
              <a:t>Rendiconti</a:t>
            </a:r>
          </a:p>
          <a:p>
            <a:pPr>
              <a:lnSpc>
                <a:spcPts val="2200"/>
              </a:lnSpc>
            </a:pPr>
            <a:r>
              <a:rPr lang="it-IT" sz="1200" i="1" dirty="0">
                <a:solidFill>
                  <a:srgbClr val="002060"/>
                </a:solidFill>
                <a:latin typeface="Balto Book" pitchFamily="34" charset="0"/>
              </a:rPr>
              <a:t>     Sacramenti</a:t>
            </a:r>
          </a:p>
          <a:p>
            <a:pPr>
              <a:lnSpc>
                <a:spcPts val="2200"/>
              </a:lnSpc>
            </a:pPr>
            <a:r>
              <a:rPr lang="it-IT" sz="1200" i="1" dirty="0">
                <a:solidFill>
                  <a:srgbClr val="002060"/>
                </a:solidFill>
                <a:latin typeface="Balto Book" pitchFamily="34" charset="0"/>
              </a:rPr>
              <a:t>            Documenti </a:t>
            </a:r>
          </a:p>
        </p:txBody>
      </p:sp>
      <p:grpSp>
        <p:nvGrpSpPr>
          <p:cNvPr id="260" name="Gruppo 259"/>
          <p:cNvGrpSpPr/>
          <p:nvPr/>
        </p:nvGrpSpPr>
        <p:grpSpPr>
          <a:xfrm>
            <a:off x="1660222" y="5522832"/>
            <a:ext cx="2473978" cy="854464"/>
            <a:chOff x="1660222" y="5522832"/>
            <a:chExt cx="2473978" cy="973822"/>
          </a:xfrm>
        </p:grpSpPr>
        <p:sp>
          <p:nvSpPr>
            <p:cNvPr id="237" name="Rettangolo arrotondato 236"/>
            <p:cNvSpPr/>
            <p:nvPr/>
          </p:nvSpPr>
          <p:spPr>
            <a:xfrm>
              <a:off x="1660222" y="5522832"/>
              <a:ext cx="2473978" cy="9738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1619" y="5588128"/>
              <a:ext cx="2323676" cy="789167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74" y="2181914"/>
            <a:ext cx="628912" cy="448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5424" y="4133405"/>
            <a:ext cx="609251" cy="471685"/>
          </a:xfrm>
          <a:prstGeom prst="rect">
            <a:avLst/>
          </a:prstGeom>
        </p:spPr>
      </p:pic>
      <p:sp>
        <p:nvSpPr>
          <p:cNvPr id="63" name="Rettangolo 62"/>
          <p:cNvSpPr/>
          <p:nvPr/>
        </p:nvSpPr>
        <p:spPr>
          <a:xfrm>
            <a:off x="7320284" y="4329348"/>
            <a:ext cx="118025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 Parrocchie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6759" y="4655192"/>
            <a:ext cx="570609" cy="636903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1463" y="2752208"/>
            <a:ext cx="651797" cy="759075"/>
          </a:xfrm>
          <a:prstGeom prst="rect">
            <a:avLst/>
          </a:prstGeom>
        </p:spPr>
      </p:pic>
      <p:sp>
        <p:nvSpPr>
          <p:cNvPr id="93" name="Rettangolo 92"/>
          <p:cNvSpPr/>
          <p:nvPr/>
        </p:nvSpPr>
        <p:spPr>
          <a:xfrm>
            <a:off x="10490210" y="2691243"/>
            <a:ext cx="132157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Beni Culturali</a:t>
            </a:r>
          </a:p>
        </p:txBody>
      </p:sp>
      <p:pic>
        <p:nvPicPr>
          <p:cNvPr id="102" name="Immagine 1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8686" y="2901578"/>
            <a:ext cx="733282" cy="1023764"/>
          </a:xfrm>
          <a:prstGeom prst="rect">
            <a:avLst/>
          </a:prstGeom>
        </p:spPr>
      </p:pic>
      <p:grpSp>
        <p:nvGrpSpPr>
          <p:cNvPr id="123" name="Gruppo 122"/>
          <p:cNvGrpSpPr/>
          <p:nvPr/>
        </p:nvGrpSpPr>
        <p:grpSpPr>
          <a:xfrm>
            <a:off x="10490210" y="3057414"/>
            <a:ext cx="1087035" cy="1200730"/>
            <a:chOff x="7794421" y="2458063"/>
            <a:chExt cx="1421278" cy="1621998"/>
          </a:xfrm>
        </p:grpSpPr>
        <p:grpSp>
          <p:nvGrpSpPr>
            <p:cNvPr id="124" name="Gruppo 123"/>
            <p:cNvGrpSpPr/>
            <p:nvPr/>
          </p:nvGrpSpPr>
          <p:grpSpPr>
            <a:xfrm>
              <a:off x="7794421" y="2458063"/>
              <a:ext cx="1421278" cy="1621998"/>
              <a:chOff x="7673939" y="2057175"/>
              <a:chExt cx="1421278" cy="1621998"/>
            </a:xfrm>
          </p:grpSpPr>
          <p:grpSp>
            <p:nvGrpSpPr>
              <p:cNvPr id="126" name="Gruppo 125"/>
              <p:cNvGrpSpPr/>
              <p:nvPr/>
            </p:nvGrpSpPr>
            <p:grpSpPr>
              <a:xfrm>
                <a:off x="7673939" y="2057175"/>
                <a:ext cx="1421278" cy="1621998"/>
                <a:chOff x="7611392" y="2399266"/>
                <a:chExt cx="1421278" cy="1453577"/>
              </a:xfrm>
            </p:grpSpPr>
            <p:sp>
              <p:nvSpPr>
                <p:cNvPr id="130" name="Rettangolo arrotondato 129"/>
                <p:cNvSpPr/>
                <p:nvPr/>
              </p:nvSpPr>
              <p:spPr>
                <a:xfrm>
                  <a:off x="7611392" y="2399266"/>
                  <a:ext cx="1421278" cy="145357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31" name="Immagine 13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7242" y="2752786"/>
                  <a:ext cx="554171" cy="235523"/>
                </a:xfrm>
                <a:prstGeom prst="rect">
                  <a:avLst/>
                </a:prstGeom>
              </p:spPr>
            </p:pic>
            <p:pic>
              <p:nvPicPr>
                <p:cNvPr id="132" name="Immagine 131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5878" y="2753000"/>
                  <a:ext cx="553669" cy="235309"/>
                </a:xfrm>
                <a:prstGeom prst="rect">
                  <a:avLst/>
                </a:prstGeom>
              </p:spPr>
            </p:pic>
            <p:pic>
              <p:nvPicPr>
                <p:cNvPr id="133" name="Immagine 132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6117" y="3035022"/>
                  <a:ext cx="553669" cy="235309"/>
                </a:xfrm>
                <a:prstGeom prst="rect">
                  <a:avLst/>
                </a:prstGeom>
              </p:spPr>
            </p:pic>
            <p:pic>
              <p:nvPicPr>
                <p:cNvPr id="134" name="Immagine 133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7307" y="2477946"/>
                  <a:ext cx="553603" cy="235281"/>
                </a:xfrm>
                <a:prstGeom prst="rect">
                  <a:avLst/>
                </a:prstGeom>
              </p:spPr>
            </p:pic>
            <p:pic>
              <p:nvPicPr>
                <p:cNvPr id="135" name="Immagine 134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3394" y="2479902"/>
                  <a:ext cx="553669" cy="235309"/>
                </a:xfrm>
                <a:prstGeom prst="rect">
                  <a:avLst/>
                </a:prstGeom>
              </p:spPr>
            </p:pic>
            <p:pic>
              <p:nvPicPr>
                <p:cNvPr id="136" name="Immagine 135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50030" y="3035022"/>
                  <a:ext cx="553669" cy="235309"/>
                </a:xfrm>
                <a:prstGeom prst="rect">
                  <a:avLst/>
                </a:prstGeom>
              </p:spPr>
            </p:pic>
            <p:pic>
              <p:nvPicPr>
                <p:cNvPr id="137" name="Immagine 136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50029" y="3317044"/>
                  <a:ext cx="553669" cy="235309"/>
                </a:xfrm>
                <a:prstGeom prst="rect">
                  <a:avLst/>
                </a:prstGeom>
              </p:spPr>
            </p:pic>
          </p:grpSp>
          <p:pic>
            <p:nvPicPr>
              <p:cNvPr id="128" name="Immagine 127" descr="Ritaglio schermata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4309" y="3374165"/>
                <a:ext cx="530058" cy="250295"/>
              </a:xfrm>
              <a:prstGeom prst="rect">
                <a:avLst/>
              </a:prstGeom>
            </p:spPr>
          </p:pic>
          <p:pic>
            <p:nvPicPr>
              <p:cNvPr id="129" name="Immagine 128" descr="Ritaglio schermata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768" y="3374165"/>
                <a:ext cx="573662" cy="275041"/>
              </a:xfrm>
              <a:prstGeom prst="rect">
                <a:avLst/>
              </a:prstGeom>
            </p:spPr>
          </p:pic>
        </p:grpSp>
        <p:pic>
          <p:nvPicPr>
            <p:cNvPr id="125" name="Immagine 124" descr="Ritaglio schermata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156" y="3480649"/>
              <a:ext cx="573659" cy="25411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</p:grpSp>
      <p:sp>
        <p:nvSpPr>
          <p:cNvPr id="73" name="Rettangolo 72"/>
          <p:cNvSpPr/>
          <p:nvPr/>
        </p:nvSpPr>
        <p:spPr>
          <a:xfrm>
            <a:off x="0" y="848748"/>
            <a:ext cx="12192000" cy="281682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4" name="Immagin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17" y="111777"/>
            <a:ext cx="1558785" cy="606960"/>
          </a:xfrm>
          <a:prstGeom prst="rect">
            <a:avLst/>
          </a:prstGeom>
        </p:spPr>
      </p:pic>
      <p:sp>
        <p:nvSpPr>
          <p:cNvPr id="75" name="Rettangolo 74"/>
          <p:cNvSpPr/>
          <p:nvPr/>
        </p:nvSpPr>
        <p:spPr>
          <a:xfrm>
            <a:off x="1787987" y="313190"/>
            <a:ext cx="2168222" cy="356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it-IT" b="1" dirty="0" err="1">
                <a:solidFill>
                  <a:srgbClr val="002060"/>
                </a:solidFill>
                <a:latin typeface="Balto Book" pitchFamily="34" charset="0"/>
              </a:rPr>
              <a:t>SidiOpen</a:t>
            </a:r>
            <a:r>
              <a:rPr lang="it-IT" b="1" dirty="0">
                <a:solidFill>
                  <a:srgbClr val="002060"/>
                </a:solidFill>
                <a:latin typeface="Balto Book" pitchFamily="34" charset="0"/>
              </a:rPr>
              <a:t>/WebSidi</a:t>
            </a:r>
          </a:p>
        </p:txBody>
      </p:sp>
      <p:sp>
        <p:nvSpPr>
          <p:cNvPr id="80" name="Rettangolo 79"/>
          <p:cNvSpPr/>
          <p:nvPr/>
        </p:nvSpPr>
        <p:spPr>
          <a:xfrm>
            <a:off x="6188626" y="282968"/>
            <a:ext cx="6003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WebSidi</a:t>
            </a:r>
            <a:r>
              <a:rPr lang="it-IT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Ecosistema di moduli «interni» ed «integrati»</a:t>
            </a:r>
          </a:p>
        </p:txBody>
      </p:sp>
      <p:grpSp>
        <p:nvGrpSpPr>
          <p:cNvPr id="236" name="Gruppo 235"/>
          <p:cNvGrpSpPr/>
          <p:nvPr/>
        </p:nvGrpSpPr>
        <p:grpSpPr>
          <a:xfrm>
            <a:off x="6987628" y="5519459"/>
            <a:ext cx="2384760" cy="857838"/>
            <a:chOff x="6987628" y="5636247"/>
            <a:chExt cx="2216312" cy="688038"/>
          </a:xfrm>
        </p:grpSpPr>
        <p:sp>
          <p:nvSpPr>
            <p:cNvPr id="235" name="Rettangolo arrotondato 234"/>
            <p:cNvSpPr/>
            <p:nvPr/>
          </p:nvSpPr>
          <p:spPr>
            <a:xfrm>
              <a:off x="6987628" y="5636247"/>
              <a:ext cx="2216312" cy="68803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5" name="Immagine 6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823" y="5664786"/>
              <a:ext cx="2144066" cy="622011"/>
            </a:xfrm>
            <a:prstGeom prst="rect">
              <a:avLst/>
            </a:prstGeom>
          </p:spPr>
        </p:pic>
      </p:grpSp>
      <p:cxnSp>
        <p:nvCxnSpPr>
          <p:cNvPr id="89" name="Connettore diritto 88"/>
          <p:cNvCxnSpPr>
            <a:stCxn id="65" idx="0"/>
            <a:endCxn id="19" idx="2"/>
          </p:cNvCxnSpPr>
          <p:nvPr/>
        </p:nvCxnSpPr>
        <p:spPr>
          <a:xfrm flipV="1">
            <a:off x="8199454" y="5292095"/>
            <a:ext cx="172610" cy="26294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5" name="Rettangolo 94"/>
          <p:cNvSpPr/>
          <p:nvPr/>
        </p:nvSpPr>
        <p:spPr>
          <a:xfrm>
            <a:off x="9580766" y="4369146"/>
            <a:ext cx="120980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Beni Immobili</a:t>
            </a:r>
          </a:p>
        </p:txBody>
      </p:sp>
      <p:pic>
        <p:nvPicPr>
          <p:cNvPr id="96" name="Immagine 9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54030" y="4621027"/>
            <a:ext cx="690107" cy="689932"/>
          </a:xfrm>
          <a:prstGeom prst="rect">
            <a:avLst/>
          </a:prstGeom>
        </p:spPr>
      </p:pic>
      <p:grpSp>
        <p:nvGrpSpPr>
          <p:cNvPr id="257" name="Gruppo 256"/>
          <p:cNvGrpSpPr/>
          <p:nvPr/>
        </p:nvGrpSpPr>
        <p:grpSpPr>
          <a:xfrm>
            <a:off x="10056998" y="4712453"/>
            <a:ext cx="1435466" cy="688038"/>
            <a:chOff x="9963740" y="4712453"/>
            <a:chExt cx="1528724" cy="688038"/>
          </a:xfrm>
        </p:grpSpPr>
        <p:sp>
          <p:nvSpPr>
            <p:cNvPr id="256" name="Rettangolo arrotondato 255"/>
            <p:cNvSpPr/>
            <p:nvPr/>
          </p:nvSpPr>
          <p:spPr>
            <a:xfrm>
              <a:off x="9963740" y="4712453"/>
              <a:ext cx="1528724" cy="68803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6" name="Gruppo 85"/>
            <p:cNvGrpSpPr/>
            <p:nvPr/>
          </p:nvGrpSpPr>
          <p:grpSpPr>
            <a:xfrm>
              <a:off x="10154281" y="4771807"/>
              <a:ext cx="1153567" cy="499737"/>
              <a:chOff x="9014632" y="4854488"/>
              <a:chExt cx="1153567" cy="499737"/>
            </a:xfrm>
          </p:grpSpPr>
          <p:pic>
            <p:nvPicPr>
              <p:cNvPr id="98" name="Immagine 97" descr="Ritaglio schermata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4632" y="4854488"/>
                <a:ext cx="1153567" cy="288140"/>
              </a:xfrm>
              <a:prstGeom prst="rect">
                <a:avLst/>
              </a:prstGeom>
            </p:spPr>
          </p:pic>
          <p:pic>
            <p:nvPicPr>
              <p:cNvPr id="99" name="Segnaposto immagine 31">
                <a:extLst>
                  <a:ext uri="{FF2B5EF4-FFF2-40B4-BE49-F238E27FC236}">
                    <a16:creationId xmlns:a16="http://schemas.microsoft.com/office/drawing/2014/main" id="{9D748FE0-DB0C-4DAF-8C81-3E3824DD7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70941" y="5210947"/>
                <a:ext cx="440948" cy="143278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/>
                </a:outerShdw>
              </a:effectLst>
            </p:spPr>
          </p:pic>
        </p:grpSp>
      </p:grpSp>
      <p:cxnSp>
        <p:nvCxnSpPr>
          <p:cNvPr id="103" name="Connettore diritto 102"/>
          <p:cNvCxnSpPr>
            <a:stCxn id="6" idx="3"/>
            <a:endCxn id="5" idx="1"/>
          </p:cNvCxnSpPr>
          <p:nvPr/>
        </p:nvCxnSpPr>
        <p:spPr>
          <a:xfrm flipV="1">
            <a:off x="6703176" y="1504892"/>
            <a:ext cx="3706933" cy="715826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diritto 105"/>
          <p:cNvCxnSpPr>
            <a:stCxn id="6" idx="3"/>
            <a:endCxn id="96" idx="0"/>
          </p:cNvCxnSpPr>
          <p:nvPr/>
        </p:nvCxnSpPr>
        <p:spPr>
          <a:xfrm>
            <a:off x="6703176" y="2220718"/>
            <a:ext cx="2895908" cy="2400309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1" name="Connettore diritto 110"/>
          <p:cNvCxnSpPr>
            <a:stCxn id="65" idx="3"/>
            <a:endCxn id="256" idx="2"/>
          </p:cNvCxnSpPr>
          <p:nvPr/>
        </p:nvCxnSpPr>
        <p:spPr>
          <a:xfrm flipV="1">
            <a:off x="9352965" y="5400491"/>
            <a:ext cx="1421766" cy="542308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2" name="Connettore diritto 121"/>
          <p:cNvCxnSpPr>
            <a:stCxn id="6" idx="2"/>
            <a:endCxn id="65" idx="0"/>
          </p:cNvCxnSpPr>
          <p:nvPr/>
        </p:nvCxnSpPr>
        <p:spPr>
          <a:xfrm>
            <a:off x="5470987" y="2962260"/>
            <a:ext cx="2728467" cy="2592781"/>
          </a:xfrm>
          <a:prstGeom prst="line">
            <a:avLst/>
          </a:prstGeom>
          <a:ln w="25400"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8" name="Connettore diritto 137"/>
          <p:cNvCxnSpPr>
            <a:stCxn id="6" idx="2"/>
            <a:endCxn id="237" idx="0"/>
          </p:cNvCxnSpPr>
          <p:nvPr/>
        </p:nvCxnSpPr>
        <p:spPr>
          <a:xfrm flipH="1">
            <a:off x="2897211" y="2962260"/>
            <a:ext cx="2573776" cy="2560572"/>
          </a:xfrm>
          <a:prstGeom prst="line">
            <a:avLst/>
          </a:prstGeom>
          <a:ln w="25400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9" name="Rettangolo 138"/>
          <p:cNvSpPr/>
          <p:nvPr/>
        </p:nvSpPr>
        <p:spPr>
          <a:xfrm>
            <a:off x="3119254" y="4591378"/>
            <a:ext cx="15416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i="1" dirty="0">
                <a:solidFill>
                  <a:srgbClr val="002060"/>
                </a:solidFill>
                <a:latin typeface="Balto Book" pitchFamily="34" charset="0"/>
              </a:rPr>
              <a:t>              Enti</a:t>
            </a:r>
          </a:p>
          <a:p>
            <a:pPr>
              <a:lnSpc>
                <a:spcPts val="2200"/>
              </a:lnSpc>
            </a:pPr>
            <a:r>
              <a:rPr lang="it-IT" sz="1200" i="1" dirty="0">
                <a:solidFill>
                  <a:srgbClr val="002060"/>
                </a:solidFill>
                <a:latin typeface="Balto Book" pitchFamily="34" charset="0"/>
              </a:rPr>
              <a:t>       Persone</a:t>
            </a:r>
          </a:p>
          <a:p>
            <a:pPr>
              <a:lnSpc>
                <a:spcPts val="2200"/>
              </a:lnSpc>
            </a:pPr>
            <a:r>
              <a:rPr lang="it-IT" sz="1200" i="1" dirty="0">
                <a:solidFill>
                  <a:srgbClr val="002060"/>
                </a:solidFill>
                <a:latin typeface="Balto Book" pitchFamily="34" charset="0"/>
              </a:rPr>
              <a:t>Agenda Diocesana</a:t>
            </a:r>
          </a:p>
        </p:txBody>
      </p:sp>
      <p:cxnSp>
        <p:nvCxnSpPr>
          <p:cNvPr id="144" name="Connettore diritto 143"/>
          <p:cNvCxnSpPr>
            <a:stCxn id="23" idx="3"/>
            <a:endCxn id="6" idx="1"/>
          </p:cNvCxnSpPr>
          <p:nvPr/>
        </p:nvCxnSpPr>
        <p:spPr>
          <a:xfrm flipV="1">
            <a:off x="2263260" y="2220718"/>
            <a:ext cx="1975537" cy="911028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0" name="Connettore diritto 159"/>
          <p:cNvCxnSpPr>
            <a:stCxn id="65" idx="1"/>
            <a:endCxn id="4" idx="3"/>
          </p:cNvCxnSpPr>
          <p:nvPr/>
        </p:nvCxnSpPr>
        <p:spPr>
          <a:xfrm flipH="1" flipV="1">
            <a:off x="3254675" y="4369248"/>
            <a:ext cx="3791267" cy="1573551"/>
          </a:xfrm>
          <a:prstGeom prst="line">
            <a:avLst/>
          </a:prstGeom>
          <a:ln w="3175">
            <a:prstDash val="dash"/>
            <a:headEnd type="arrow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8" name="Connettore diritto 187"/>
          <p:cNvCxnSpPr>
            <a:endCxn id="6" idx="1"/>
          </p:cNvCxnSpPr>
          <p:nvPr/>
        </p:nvCxnSpPr>
        <p:spPr>
          <a:xfrm flipV="1">
            <a:off x="2262262" y="2220718"/>
            <a:ext cx="1976535" cy="1527151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1" name="Rettangolo 190"/>
          <p:cNvSpPr/>
          <p:nvPr/>
        </p:nvSpPr>
        <p:spPr>
          <a:xfrm>
            <a:off x="10625772" y="2015339"/>
            <a:ext cx="101652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200" b="1" dirty="0">
                <a:solidFill>
                  <a:srgbClr val="002060"/>
                </a:solidFill>
                <a:latin typeface="Balto Book" pitchFamily="34" charset="0"/>
              </a:rPr>
              <a:t>8xmille</a:t>
            </a:r>
          </a:p>
        </p:txBody>
      </p:sp>
      <p:pic>
        <p:nvPicPr>
          <p:cNvPr id="192" name="Immagine 19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05750" y="3474396"/>
            <a:ext cx="427342" cy="573190"/>
          </a:xfrm>
          <a:prstGeom prst="rect">
            <a:avLst/>
          </a:prstGeom>
        </p:spPr>
      </p:pic>
      <p:cxnSp>
        <p:nvCxnSpPr>
          <p:cNvPr id="197" name="Connettore diritto 196"/>
          <p:cNvCxnSpPr>
            <a:stCxn id="226" idx="3"/>
            <a:endCxn id="65" idx="1"/>
          </p:cNvCxnSpPr>
          <p:nvPr/>
        </p:nvCxnSpPr>
        <p:spPr>
          <a:xfrm flipV="1">
            <a:off x="6363568" y="5942799"/>
            <a:ext cx="682374" cy="359511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0" name="Connettore diritto 199"/>
          <p:cNvCxnSpPr>
            <a:stCxn id="237" idx="3"/>
            <a:endCxn id="226" idx="1"/>
          </p:cNvCxnSpPr>
          <p:nvPr/>
        </p:nvCxnSpPr>
        <p:spPr>
          <a:xfrm>
            <a:off x="4134200" y="5950064"/>
            <a:ext cx="666559" cy="35224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2" name="Connettore diritto 201"/>
          <p:cNvCxnSpPr>
            <a:stCxn id="6" idx="3"/>
            <a:endCxn id="102" idx="1"/>
          </p:cNvCxnSpPr>
          <p:nvPr/>
        </p:nvCxnSpPr>
        <p:spPr>
          <a:xfrm>
            <a:off x="6703176" y="2220718"/>
            <a:ext cx="2915510" cy="1192742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6" name="Immagine 22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59" y="6079314"/>
            <a:ext cx="1562809" cy="445991"/>
          </a:xfrm>
          <a:prstGeom prst="rect">
            <a:avLst/>
          </a:prstGeom>
        </p:spPr>
      </p:pic>
      <p:sp>
        <p:nvSpPr>
          <p:cNvPr id="234" name="Text Box 47"/>
          <p:cNvSpPr txBox="1">
            <a:spLocks noChangeArrowheads="1"/>
          </p:cNvSpPr>
          <p:nvPr/>
        </p:nvSpPr>
        <p:spPr bwMode="auto">
          <a:xfrm>
            <a:off x="1203659" y="6513811"/>
            <a:ext cx="8891752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Arcidiocesi di Trani-Barletta-Bisceglie – 13 e 14 ottobre 2023</a:t>
            </a:r>
            <a:endParaRPr lang="it-IT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Connettore diritto 82"/>
          <p:cNvCxnSpPr/>
          <p:nvPr/>
        </p:nvCxnSpPr>
        <p:spPr>
          <a:xfrm flipH="1">
            <a:off x="10177416" y="3435954"/>
            <a:ext cx="253777" cy="4001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4" name="Connettore diritto 83"/>
          <p:cNvCxnSpPr/>
          <p:nvPr/>
        </p:nvCxnSpPr>
        <p:spPr>
          <a:xfrm flipH="1">
            <a:off x="9756592" y="5072957"/>
            <a:ext cx="253777" cy="4001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7" name="Immagine 8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17" y="1993976"/>
            <a:ext cx="599195" cy="623041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866186" y="4523665"/>
            <a:ext cx="576735" cy="520021"/>
            <a:chOff x="1611462" y="4523665"/>
            <a:chExt cx="831459" cy="688038"/>
          </a:xfrm>
        </p:grpSpPr>
        <p:sp>
          <p:nvSpPr>
            <p:cNvPr id="85" name="Rettangolo arrotondato 84"/>
            <p:cNvSpPr/>
            <p:nvPr/>
          </p:nvSpPr>
          <p:spPr>
            <a:xfrm>
              <a:off x="1611462" y="4523665"/>
              <a:ext cx="831459" cy="68803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26" name="Picture 2" descr="https://www.idsunitelm.it/wp-content/uploads/sites/2/2018/10/archipro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241" y="4596908"/>
              <a:ext cx="635851" cy="550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34989" y="2571494"/>
            <a:ext cx="829517" cy="374461"/>
            <a:chOff x="34989" y="2571494"/>
            <a:chExt cx="829517" cy="374461"/>
          </a:xfrm>
        </p:grpSpPr>
        <p:sp>
          <p:nvSpPr>
            <p:cNvPr id="91" name="Rettangolo arrotondato 90"/>
            <p:cNvSpPr/>
            <p:nvPr/>
          </p:nvSpPr>
          <p:spPr>
            <a:xfrm>
              <a:off x="64766" y="2664974"/>
              <a:ext cx="799739" cy="2302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Rettangolo 87"/>
            <p:cNvSpPr/>
            <p:nvPr/>
          </p:nvSpPr>
          <p:spPr>
            <a:xfrm>
              <a:off x="34989" y="2571494"/>
              <a:ext cx="829517" cy="374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it-IT" sz="900" b="1" dirty="0">
                  <a:solidFill>
                    <a:srgbClr val="002060"/>
                  </a:solidFill>
                  <a:latin typeface="Balto Book" pitchFamily="34" charset="0"/>
                </a:rPr>
                <a:t>Avvalentesi</a:t>
              </a:r>
            </a:p>
          </p:txBody>
        </p:sp>
      </p:grpSp>
      <p:cxnSp>
        <p:nvCxnSpPr>
          <p:cNvPr id="92" name="Connettore diritto 91"/>
          <p:cNvCxnSpPr/>
          <p:nvPr/>
        </p:nvCxnSpPr>
        <p:spPr>
          <a:xfrm flipV="1">
            <a:off x="2444888" y="4565424"/>
            <a:ext cx="220077" cy="237355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 flipV="1">
            <a:off x="878415" y="2547483"/>
            <a:ext cx="220077" cy="237355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58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317" y="1245633"/>
            <a:ext cx="4572405" cy="242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1206062" y="6546850"/>
            <a:ext cx="8891752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latin typeface="Comic Sans MS" pitchFamily="66" charset="0"/>
              </a:rPr>
              <a:t>Arcidiocesi di Trani-Barletta-Bisceglie – 13 e 14 ottobre 2023</a:t>
            </a:r>
            <a:endParaRPr lang="it-IT" sz="1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" descr="iu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8563" y="6546850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7296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0" y="848748"/>
            <a:ext cx="12192000" cy="281682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5327374" y="30334"/>
            <a:ext cx="6840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/>
              <a:t>Orarimesse</a:t>
            </a:r>
            <a:r>
              <a:rPr lang="it-IT" sz="1600" b="1" i="1" dirty="0"/>
              <a:t> </a:t>
            </a:r>
            <a:r>
              <a:rPr lang="it-IT" sz="1600" i="1" dirty="0"/>
              <a:t>è un sistema diocesano realizzato per aiutare le diocesi e i parroci a pubblicare gli orari messe in un portale centralizzato e coordinato con il supporto di un sistema di gestione avanzato. </a:t>
            </a:r>
            <a:r>
              <a:rPr lang="it-IT" sz="1600" b="1" i="1" dirty="0" err="1"/>
              <a:t>Orarimesse</a:t>
            </a:r>
            <a:r>
              <a:rPr lang="it-IT" sz="1600" i="1" dirty="0"/>
              <a:t> è la nuova versione di </a:t>
            </a:r>
            <a:r>
              <a:rPr lang="it-IT" sz="1600" i="1" dirty="0" err="1"/>
              <a:t>pmap</a:t>
            </a:r>
            <a:endParaRPr lang="it-IT" sz="1400" i="1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0"/>
            <a:ext cx="2801181" cy="7993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9" y="1361526"/>
            <a:ext cx="4377420" cy="24771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360" y="2551610"/>
            <a:ext cx="4907709" cy="282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497" y="4104879"/>
            <a:ext cx="4368218" cy="223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797" y="3798835"/>
            <a:ext cx="4369431" cy="224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4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2764465" y="6511716"/>
            <a:ext cx="573894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Arcidiocesi di Trani-Barletta-Bisceglie – 13 e 14 ottobre 2023</a:t>
            </a:r>
            <a:endParaRPr lang="it-IT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" descr="iu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1312" y="6508343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Rettangolo 118"/>
          <p:cNvSpPr/>
          <p:nvPr/>
        </p:nvSpPr>
        <p:spPr>
          <a:xfrm>
            <a:off x="2156309" y="40868"/>
            <a:ext cx="8058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002060"/>
                </a:solidFill>
                <a:latin typeface="Biondi" panose="02000505030000020004" pitchFamily="2" charset="0"/>
              </a:rPr>
              <a:t>Un progetto diocesano</a:t>
            </a:r>
            <a:endParaRPr lang="it-IT" altLang="it-IT" sz="3200" dirty="0">
              <a:solidFill>
                <a:srgbClr val="002060"/>
              </a:solidFill>
              <a:latin typeface="Biondi" panose="02000505030000020004" pitchFamily="2" charset="0"/>
              <a:cs typeface="Arial" pitchFamily="34" charset="0"/>
            </a:endParaRPr>
          </a:p>
        </p:txBody>
      </p:sp>
      <p:pic>
        <p:nvPicPr>
          <p:cNvPr id="120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52" y="6350920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524000" y="674282"/>
            <a:ext cx="9144000" cy="254977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48" y="1013773"/>
            <a:ext cx="6500704" cy="1836446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4467968" y="3345946"/>
            <a:ext cx="5971328" cy="138499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595959"/>
                </a:solidFill>
              </a:rPr>
              <a:t>UNICA AUTENTICAZIONE </a:t>
            </a:r>
            <a:r>
              <a:rPr lang="it-IT" sz="1400" b="1" dirty="0">
                <a:solidFill>
                  <a:srgbClr val="595959"/>
                </a:solidFill>
              </a:rPr>
              <a:t>CENTRALIZZATA</a:t>
            </a:r>
          </a:p>
          <a:p>
            <a:r>
              <a:rPr lang="it-IT" sz="1200" dirty="0">
                <a:solidFill>
                  <a:srgbClr val="595959"/>
                </a:solidFill>
              </a:rPr>
              <a:t>NIENTE </a:t>
            </a:r>
            <a:r>
              <a:rPr lang="it-IT" sz="1400" b="1" dirty="0">
                <a:solidFill>
                  <a:srgbClr val="595959"/>
                </a:solidFill>
              </a:rPr>
              <a:t>INSTALLAZIONE</a:t>
            </a:r>
            <a:r>
              <a:rPr lang="it-IT" sz="1400" dirty="0">
                <a:solidFill>
                  <a:srgbClr val="595959"/>
                </a:solidFill>
              </a:rPr>
              <a:t>, </a:t>
            </a:r>
            <a:r>
              <a:rPr lang="it-IT" sz="1400" b="1" dirty="0">
                <a:solidFill>
                  <a:srgbClr val="595959"/>
                </a:solidFill>
              </a:rPr>
              <a:t>BACKUP</a:t>
            </a:r>
            <a:r>
              <a:rPr lang="it-IT" sz="1400" dirty="0">
                <a:solidFill>
                  <a:srgbClr val="595959"/>
                </a:solidFill>
              </a:rPr>
              <a:t> E </a:t>
            </a:r>
            <a:r>
              <a:rPr lang="it-IT" sz="1400" b="1" dirty="0">
                <a:solidFill>
                  <a:srgbClr val="595959"/>
                </a:solidFill>
              </a:rPr>
              <a:t>RIPRISTINO DATI</a:t>
            </a:r>
          </a:p>
          <a:p>
            <a:r>
              <a:rPr lang="it-IT" sz="1200" dirty="0">
                <a:solidFill>
                  <a:srgbClr val="595959"/>
                </a:solidFill>
              </a:rPr>
              <a:t>GESTIONE </a:t>
            </a:r>
            <a:r>
              <a:rPr lang="it-IT" sz="1400" b="1" dirty="0">
                <a:solidFill>
                  <a:srgbClr val="595959"/>
                </a:solidFill>
              </a:rPr>
              <a:t>AUTOMATIZZATA</a:t>
            </a:r>
            <a:r>
              <a:rPr lang="it-IT" sz="1200" dirty="0">
                <a:solidFill>
                  <a:srgbClr val="595959"/>
                </a:solidFill>
              </a:rPr>
              <a:t> NEL CASO DI CAMBIO PARROCO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COMUNICAZIONI VERIFICATE </a:t>
            </a:r>
            <a:r>
              <a:rPr lang="it-IT" sz="1200" dirty="0">
                <a:solidFill>
                  <a:srgbClr val="595959"/>
                </a:solidFill>
              </a:rPr>
              <a:t>CON LA </a:t>
            </a:r>
            <a:r>
              <a:rPr lang="it-IT" sz="1400" dirty="0">
                <a:solidFill>
                  <a:srgbClr val="595959"/>
                </a:solidFill>
              </a:rPr>
              <a:t>DIOCESI</a:t>
            </a:r>
            <a:r>
              <a:rPr lang="it-IT" sz="1200" dirty="0">
                <a:solidFill>
                  <a:srgbClr val="595959"/>
                </a:solidFill>
              </a:rPr>
              <a:t> (SACRAMENTI, RENDICONTO…)</a:t>
            </a:r>
          </a:p>
          <a:p>
            <a:r>
              <a:rPr lang="it-IT" sz="1400" dirty="0">
                <a:solidFill>
                  <a:srgbClr val="595959"/>
                </a:solidFill>
              </a:rPr>
              <a:t>DATI</a:t>
            </a:r>
            <a:r>
              <a:rPr lang="it-IT" sz="1200" dirty="0">
                <a:solidFill>
                  <a:srgbClr val="595959"/>
                </a:solidFill>
              </a:rPr>
              <a:t> </a:t>
            </a:r>
            <a:r>
              <a:rPr lang="it-IT" sz="1400" b="1" dirty="0">
                <a:solidFill>
                  <a:srgbClr val="595959"/>
                </a:solidFill>
              </a:rPr>
              <a:t>UNICI, AGGIORNATI E ALLINEATI </a:t>
            </a:r>
            <a:r>
              <a:rPr lang="it-IT" sz="1200" dirty="0">
                <a:solidFill>
                  <a:srgbClr val="595959"/>
                </a:solidFill>
              </a:rPr>
              <a:t>CON LA </a:t>
            </a:r>
            <a:r>
              <a:rPr lang="it-IT" sz="1400" dirty="0">
                <a:solidFill>
                  <a:srgbClr val="595959"/>
                </a:solidFill>
              </a:rPr>
              <a:t>DIOCESI</a:t>
            </a:r>
            <a:r>
              <a:rPr lang="it-IT" sz="1200" dirty="0">
                <a:solidFill>
                  <a:srgbClr val="595959"/>
                </a:solidFill>
              </a:rPr>
              <a:t> E CON ALTRE FONTI UFFICIALI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AGGIORNAMENTI</a:t>
            </a:r>
            <a:r>
              <a:rPr lang="it-IT" sz="1200" dirty="0">
                <a:solidFill>
                  <a:srgbClr val="595959"/>
                </a:solidFill>
              </a:rPr>
              <a:t> E ATTIVAZIONE NUOVI SERVIZI </a:t>
            </a:r>
            <a:r>
              <a:rPr lang="it-IT" sz="1400" b="1" dirty="0">
                <a:solidFill>
                  <a:srgbClr val="595959"/>
                </a:solidFill>
              </a:rPr>
              <a:t>AUTOMATICI</a:t>
            </a:r>
            <a:endParaRPr lang="it-IT" sz="1200" dirty="0">
              <a:solidFill>
                <a:srgbClr val="595959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12812" y="3363031"/>
            <a:ext cx="2254388" cy="677108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PIATTAFORMA IN </a:t>
            </a:r>
            <a:r>
              <a:rPr lang="it-IT" sz="2000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467968" y="5083997"/>
            <a:ext cx="5971328" cy="116955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595959"/>
                </a:solidFill>
              </a:rPr>
              <a:t>ANAGRAFICA		AMMINISTRAZIONE 		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AUTORIZZAZIONI UTENTI	COMUNICAZIONI </a:t>
            </a:r>
            <a:r>
              <a:rPr lang="it-IT" sz="1300" b="1" dirty="0">
                <a:solidFill>
                  <a:srgbClr val="595959"/>
                </a:solidFill>
              </a:rPr>
              <a:t>(Rendiconti, Sacramenti)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BACHECA			CONDIVISIONE DOCUMENTI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ORARI MESSE		ISCRIZIONI ONLINE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… E ALTRO …		DATI IMMOBILI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012812" y="5101082"/>
            <a:ext cx="2254388" cy="369332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MODULI e SERVIZI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4792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2764465" y="6494240"/>
            <a:ext cx="573894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Arcidiocesi di Trani-Barletta-Bisceglie – 13 e 14 ottobre 2023</a:t>
            </a:r>
            <a:endParaRPr lang="it-IT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" descr="iu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1312" y="6508343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Rettangolo 118"/>
          <p:cNvSpPr/>
          <p:nvPr/>
        </p:nvSpPr>
        <p:spPr>
          <a:xfrm>
            <a:off x="2156309" y="40868"/>
            <a:ext cx="8058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002060"/>
                </a:solidFill>
                <a:latin typeface="Biondi" panose="02000505030000020004" pitchFamily="2" charset="0"/>
              </a:rPr>
              <a:t>Moduli e servizi</a:t>
            </a:r>
            <a:endParaRPr lang="it-IT" altLang="it-IT" sz="3200" dirty="0">
              <a:solidFill>
                <a:srgbClr val="002060"/>
              </a:solidFill>
              <a:latin typeface="Biondi" panose="02000505030000020004" pitchFamily="2" charset="0"/>
              <a:cs typeface="Arial" pitchFamily="34" charset="0"/>
            </a:endParaRPr>
          </a:p>
        </p:txBody>
      </p:sp>
      <p:pic>
        <p:nvPicPr>
          <p:cNvPr id="120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52" y="6350920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524000" y="674282"/>
            <a:ext cx="9144000" cy="254977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48" y="1013773"/>
            <a:ext cx="6500704" cy="1836446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4467968" y="3111585"/>
            <a:ext cx="5971328" cy="120032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595959"/>
                </a:solidFill>
              </a:rPr>
              <a:t>ANAGRAFICA PARROCCHIALE</a:t>
            </a:r>
          </a:p>
          <a:p>
            <a:r>
              <a:rPr lang="it-IT" sz="1400" dirty="0">
                <a:solidFill>
                  <a:srgbClr val="595959"/>
                </a:solidFill>
              </a:rPr>
              <a:t>FAMIGLIE</a:t>
            </a:r>
          </a:p>
          <a:p>
            <a:r>
              <a:rPr lang="it-IT" sz="1400" dirty="0">
                <a:solidFill>
                  <a:srgbClr val="595959"/>
                </a:solidFill>
              </a:rPr>
              <a:t>GRUPPI PARROCCHIALI</a:t>
            </a:r>
          </a:p>
          <a:p>
            <a:r>
              <a:rPr lang="it-IT" sz="1400" dirty="0">
                <a:solidFill>
                  <a:srgbClr val="595959"/>
                </a:solidFill>
              </a:rPr>
              <a:t>ISTRUTTORIA MATRIMONIALE</a:t>
            </a:r>
          </a:p>
          <a:p>
            <a:r>
              <a:rPr lang="it-IT" sz="1400" dirty="0">
                <a:solidFill>
                  <a:srgbClr val="595959"/>
                </a:solidFill>
              </a:rPr>
              <a:t>SACRAMENTI  e </a:t>
            </a:r>
            <a:r>
              <a:rPr lang="it-IT" sz="1600" b="1" dirty="0">
                <a:solidFill>
                  <a:srgbClr val="595959"/>
                </a:solidFill>
              </a:rPr>
              <a:t>INVIO SACRAMENTI IN DIOCESI </a:t>
            </a:r>
            <a:endParaRPr lang="it-IT" sz="1400" dirty="0">
              <a:solidFill>
                <a:srgbClr val="595959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12812" y="3128670"/>
            <a:ext cx="2254388" cy="369332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ANAGRAFICA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467968" y="4641487"/>
            <a:ext cx="5971328" cy="153888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595959"/>
                </a:solidFill>
              </a:rPr>
              <a:t>CENTRALIZZAZIONE</a:t>
            </a:r>
            <a:r>
              <a:rPr lang="it-IT" sz="1200" dirty="0">
                <a:solidFill>
                  <a:srgbClr val="595959"/>
                </a:solidFill>
              </a:rPr>
              <a:t> </a:t>
            </a:r>
            <a:r>
              <a:rPr lang="it-IT" sz="1400" dirty="0">
                <a:solidFill>
                  <a:srgbClr val="595959"/>
                </a:solidFill>
              </a:rPr>
              <a:t>PIANO DEI CONTI  </a:t>
            </a:r>
            <a:r>
              <a:rPr lang="it-IT" sz="1400" b="1" dirty="0">
                <a:solidFill>
                  <a:srgbClr val="595959"/>
                </a:solidFill>
              </a:rPr>
              <a:t>(</a:t>
            </a:r>
            <a:r>
              <a:rPr lang="it-IT" sz="1200" dirty="0">
                <a:solidFill>
                  <a:srgbClr val="595959"/>
                </a:solidFill>
              </a:rPr>
              <a:t>FORNITO DALLA DIOCESI) </a:t>
            </a:r>
          </a:p>
          <a:p>
            <a:r>
              <a:rPr lang="it-IT" sz="1400" dirty="0">
                <a:solidFill>
                  <a:srgbClr val="595959"/>
                </a:solidFill>
              </a:rPr>
              <a:t>GESTIONE MULTIAZIENDALE </a:t>
            </a:r>
            <a:r>
              <a:rPr lang="it-IT" sz="1200" dirty="0">
                <a:solidFill>
                  <a:srgbClr val="595959"/>
                </a:solidFill>
              </a:rPr>
              <a:t>con la possibilità di avere più esercizi in linea</a:t>
            </a:r>
          </a:p>
          <a:p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PERSONALIZZAZIONE </a:t>
            </a:r>
            <a:r>
              <a:rPr lang="it-IT" altLang="it-IT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del TERZO livello del Piano dei Conti delle parrocchie per adattarlo alle proprie esigenze.</a:t>
            </a:r>
            <a:r>
              <a:rPr lang="it-IT" sz="1200" dirty="0">
                <a:solidFill>
                  <a:srgbClr val="595959"/>
                </a:solidFill>
              </a:rPr>
              <a:t> </a:t>
            </a:r>
          </a:p>
          <a:p>
            <a:r>
              <a:rPr lang="it-IT" sz="1400" dirty="0">
                <a:solidFill>
                  <a:srgbClr val="595959"/>
                </a:solidFill>
              </a:rPr>
              <a:t>CONTABILITA’ SEMPLIFICATA o IN PARTITA DOPPIA</a:t>
            </a:r>
          </a:p>
          <a:p>
            <a:r>
              <a:rPr lang="it-IT" sz="1400" b="1" dirty="0">
                <a:solidFill>
                  <a:srgbClr val="595959"/>
                </a:solidFill>
              </a:rPr>
              <a:t>RENDICONTO</a:t>
            </a:r>
            <a:r>
              <a:rPr lang="it-IT" sz="1200" dirty="0">
                <a:solidFill>
                  <a:srgbClr val="595959"/>
                </a:solidFill>
              </a:rPr>
              <a:t>  e </a:t>
            </a:r>
            <a:r>
              <a:rPr lang="it-IT" sz="1400" b="1" dirty="0">
                <a:solidFill>
                  <a:srgbClr val="595959"/>
                </a:solidFill>
              </a:rPr>
              <a:t>INVIO RENDICONTO IN DIOCESI</a:t>
            </a:r>
          </a:p>
          <a:p>
            <a:endParaRPr lang="it-IT" sz="1200" dirty="0">
              <a:solidFill>
                <a:srgbClr val="595959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012812" y="4658572"/>
            <a:ext cx="2254388" cy="369332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AMMINISTRAZIONE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623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4537590" y="2684614"/>
            <a:ext cx="1853738" cy="23729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2764465" y="6511716"/>
            <a:ext cx="573894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Arcidiocesi di Trani-Barletta-Bisceglie – 13 e 14 ottobre 2023</a:t>
            </a:r>
            <a:endParaRPr lang="it-IT" sz="1400" b="1" i="1" dirty="0">
              <a:solidFill>
                <a:schemeClr val="tx2"/>
              </a:solidFill>
            </a:endParaRPr>
          </a:p>
        </p:txBody>
      </p:sp>
      <p:pic>
        <p:nvPicPr>
          <p:cNvPr id="43" name="Picture 1" descr="i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312" y="6508343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52" y="6350920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30" y="490932"/>
            <a:ext cx="3337357" cy="10705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7" name="Rettangolo arrotondato 56"/>
          <p:cNvSpPr/>
          <p:nvPr/>
        </p:nvSpPr>
        <p:spPr>
          <a:xfrm>
            <a:off x="4669722" y="3895328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Coinvolgimento  delle parrocchie</a:t>
            </a:r>
          </a:p>
        </p:txBody>
      </p:sp>
      <p:sp>
        <p:nvSpPr>
          <p:cNvPr id="58" name="Rettangolo arrotondato 57"/>
          <p:cNvSpPr/>
          <p:nvPr/>
        </p:nvSpPr>
        <p:spPr>
          <a:xfrm>
            <a:off x="4669722" y="3168770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Preparazione del piano dei conti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660448" y="2701182"/>
            <a:ext cx="1568774" cy="24006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sz="15000" dirty="0"/>
          </a:p>
        </p:txBody>
      </p:sp>
      <p:sp>
        <p:nvSpPr>
          <p:cNvPr id="59" name="Rettangolo arrotondato 58"/>
          <p:cNvSpPr/>
          <p:nvPr/>
        </p:nvSpPr>
        <p:spPr>
          <a:xfrm>
            <a:off x="1721844" y="3874886"/>
            <a:ext cx="1398201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Sidi in Terminal Server</a:t>
            </a:r>
          </a:p>
        </p:txBody>
      </p:sp>
      <p:sp>
        <p:nvSpPr>
          <p:cNvPr id="60" name="Rettangolo arrotondato 59"/>
          <p:cNvSpPr/>
          <p:nvPr/>
        </p:nvSpPr>
        <p:spPr>
          <a:xfrm>
            <a:off x="1709598" y="4385388"/>
            <a:ext cx="1410447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Costi a carico della diocesi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634397" y="2700948"/>
            <a:ext cx="1485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Aspetto Tecnico</a:t>
            </a:r>
          </a:p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Economico</a:t>
            </a:r>
          </a:p>
        </p:txBody>
      </p:sp>
      <p:sp>
        <p:nvSpPr>
          <p:cNvPr id="27" name="Ovale 26"/>
          <p:cNvSpPr/>
          <p:nvPr/>
        </p:nvSpPr>
        <p:spPr>
          <a:xfrm>
            <a:off x="3288524" y="3335026"/>
            <a:ext cx="1192828" cy="71050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278634" y="3439173"/>
            <a:ext cx="115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Approvazione</a:t>
            </a:r>
          </a:p>
          <a:p>
            <a:pPr algn="ctr"/>
            <a:r>
              <a:rPr lang="it-IT" sz="1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</a:t>
            </a:r>
          </a:p>
        </p:txBody>
      </p:sp>
      <p:sp>
        <p:nvSpPr>
          <p:cNvPr id="61" name="Rettangolo arrotondato 60"/>
          <p:cNvSpPr/>
          <p:nvPr/>
        </p:nvSpPr>
        <p:spPr>
          <a:xfrm>
            <a:off x="4654524" y="4283156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Creazione utenti</a:t>
            </a:r>
          </a:p>
        </p:txBody>
      </p:sp>
      <p:sp>
        <p:nvSpPr>
          <p:cNvPr id="62" name="Rettangolo arrotondato 61"/>
          <p:cNvSpPr/>
          <p:nvPr/>
        </p:nvSpPr>
        <p:spPr>
          <a:xfrm>
            <a:off x="4669722" y="3527654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Predisposizione Rendiconto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4646035" y="2721125"/>
            <a:ext cx="164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Preparazione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6538565" y="2694363"/>
            <a:ext cx="1853738" cy="23729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CasellaDiTesto 84"/>
          <p:cNvSpPr txBox="1"/>
          <p:nvPr/>
        </p:nvSpPr>
        <p:spPr>
          <a:xfrm>
            <a:off x="6651390" y="2714540"/>
            <a:ext cx="164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Diffusione</a:t>
            </a:r>
          </a:p>
        </p:txBody>
      </p:sp>
      <p:sp>
        <p:nvSpPr>
          <p:cNvPr id="64" name="Rettangolo arrotondato 63"/>
          <p:cNvSpPr/>
          <p:nvPr/>
        </p:nvSpPr>
        <p:spPr>
          <a:xfrm>
            <a:off x="6678067" y="3164530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Diffusione alle parrocchie</a:t>
            </a:r>
          </a:p>
        </p:txBody>
      </p:sp>
      <p:sp>
        <p:nvSpPr>
          <p:cNvPr id="65" name="Rettangolo arrotondato 64"/>
          <p:cNvSpPr/>
          <p:nvPr/>
        </p:nvSpPr>
        <p:spPr>
          <a:xfrm>
            <a:off x="6678067" y="3527654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Conversione dati</a:t>
            </a:r>
          </a:p>
        </p:txBody>
      </p:sp>
      <p:sp>
        <p:nvSpPr>
          <p:cNvPr id="66" name="Rettangolo arrotondato 65"/>
          <p:cNvSpPr/>
          <p:nvPr/>
        </p:nvSpPr>
        <p:spPr>
          <a:xfrm>
            <a:off x="6663232" y="3902083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Formazione</a:t>
            </a:r>
          </a:p>
        </p:txBody>
      </p:sp>
      <p:sp>
        <p:nvSpPr>
          <p:cNvPr id="67" name="Rettangolo arrotondato 66"/>
          <p:cNvSpPr/>
          <p:nvPr/>
        </p:nvSpPr>
        <p:spPr>
          <a:xfrm>
            <a:off x="6651389" y="4270353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Assistenza e accompagnamento</a:t>
            </a:r>
          </a:p>
        </p:txBody>
      </p:sp>
      <p:sp>
        <p:nvSpPr>
          <p:cNvPr id="86" name="Rettangolo 85"/>
          <p:cNvSpPr/>
          <p:nvPr/>
        </p:nvSpPr>
        <p:spPr>
          <a:xfrm>
            <a:off x="8550893" y="2704800"/>
            <a:ext cx="1853738" cy="23729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CasellaDiTesto 86"/>
          <p:cNvSpPr txBox="1"/>
          <p:nvPr/>
        </p:nvSpPr>
        <p:spPr>
          <a:xfrm>
            <a:off x="8663718" y="2724977"/>
            <a:ext cx="164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Elaborazione</a:t>
            </a:r>
          </a:p>
        </p:txBody>
      </p:sp>
      <p:sp>
        <p:nvSpPr>
          <p:cNvPr id="73" name="Rettangolo arrotondato 72"/>
          <p:cNvSpPr/>
          <p:nvPr/>
        </p:nvSpPr>
        <p:spPr>
          <a:xfrm>
            <a:off x="8687404" y="3173181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Raccolta dati</a:t>
            </a:r>
          </a:p>
        </p:txBody>
      </p:sp>
      <p:sp>
        <p:nvSpPr>
          <p:cNvPr id="74" name="Rettangolo arrotondato 73"/>
          <p:cNvSpPr/>
          <p:nvPr/>
        </p:nvSpPr>
        <p:spPr>
          <a:xfrm>
            <a:off x="8687404" y="3537596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Elaborazione dati</a:t>
            </a:r>
          </a:p>
        </p:txBody>
      </p:sp>
      <p:sp>
        <p:nvSpPr>
          <p:cNvPr id="75" name="Rettangolo arrotondato 74"/>
          <p:cNvSpPr/>
          <p:nvPr/>
        </p:nvSpPr>
        <p:spPr>
          <a:xfrm>
            <a:off x="8687404" y="3895328"/>
            <a:ext cx="1619870" cy="278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Analisi dati</a:t>
            </a:r>
          </a:p>
        </p:txBody>
      </p:sp>
      <p:pic>
        <p:nvPicPr>
          <p:cNvPr id="88" name="Immagin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87" y="4337745"/>
            <a:ext cx="1399751" cy="62194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/>
          <a:stretch/>
        </p:blipFill>
        <p:spPr>
          <a:xfrm>
            <a:off x="1524001" y="135291"/>
            <a:ext cx="3154312" cy="1883908"/>
          </a:xfrm>
          <a:prstGeom prst="rect">
            <a:avLst/>
          </a:prstGeom>
        </p:spPr>
      </p:pic>
      <p:sp>
        <p:nvSpPr>
          <p:cNvPr id="109" name="Rectangle 10"/>
          <p:cNvSpPr>
            <a:spLocks noChangeArrowheads="1"/>
          </p:cNvSpPr>
          <p:nvPr/>
        </p:nvSpPr>
        <p:spPr bwMode="auto">
          <a:xfrm>
            <a:off x="1524000" y="1806558"/>
            <a:ext cx="9144000" cy="155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385756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2764465" y="6508343"/>
            <a:ext cx="573894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Arcidiocesi di Trani-Barletta-Bisceglie – 13 e 14 ottobre 2023</a:t>
            </a:r>
            <a:endParaRPr lang="it-IT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" descr="iu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1312" y="6508343"/>
            <a:ext cx="19288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52" y="6350920"/>
            <a:ext cx="840514" cy="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9805305" y="4246418"/>
            <a:ext cx="1747983" cy="30777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595959"/>
                </a:solidFill>
              </a:rPr>
              <a:t>Accompagnamento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93888" y="3175768"/>
            <a:ext cx="2355656" cy="830997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Ruolo centrale della diocesi</a:t>
            </a:r>
            <a:endParaRPr lang="it-IT" sz="24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18" y="5686636"/>
            <a:ext cx="2455311" cy="69362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2A229931-03D8-4FE5-BA11-3E0EAF30FC50}"/>
              </a:ext>
            </a:extLst>
          </p:cNvPr>
          <p:cNvSpPr/>
          <p:nvPr/>
        </p:nvSpPr>
        <p:spPr>
          <a:xfrm>
            <a:off x="9805305" y="3204883"/>
            <a:ext cx="1747983" cy="30777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595959"/>
                </a:solidFill>
              </a:rPr>
              <a:t>Formazione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4112DBA-BAB0-45F8-A563-CB5BAA0F24A6}"/>
              </a:ext>
            </a:extLst>
          </p:cNvPr>
          <p:cNvSpPr/>
          <p:nvPr/>
        </p:nvSpPr>
        <p:spPr>
          <a:xfrm>
            <a:off x="9805305" y="5192361"/>
            <a:ext cx="1747983" cy="30777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595959"/>
                </a:solidFill>
              </a:rPr>
              <a:t>Supporto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C3FCA1D1-271C-4497-B9A6-746A2D2E7817}"/>
              </a:ext>
            </a:extLst>
          </p:cNvPr>
          <p:cNvSpPr/>
          <p:nvPr/>
        </p:nvSpPr>
        <p:spPr>
          <a:xfrm>
            <a:off x="8691312" y="3237748"/>
            <a:ext cx="8829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08B505-AB96-4AC3-B6D3-28EBD3A8E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833" y="5160293"/>
            <a:ext cx="914479" cy="3657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DDECC1-CB1E-4FE1-9643-D29B193EE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833" y="4242191"/>
            <a:ext cx="914479" cy="365792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A229931-03D8-4FE5-BA11-3E0EAF30FC50}"/>
              </a:ext>
            </a:extLst>
          </p:cNvPr>
          <p:cNvSpPr/>
          <p:nvPr/>
        </p:nvSpPr>
        <p:spPr>
          <a:xfrm>
            <a:off x="9805305" y="2196678"/>
            <a:ext cx="1747983" cy="30777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595959"/>
                </a:solidFill>
              </a:rPr>
              <a:t>Progettazione</a:t>
            </a:r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C3FCA1D1-271C-4497-B9A6-746A2D2E7817}"/>
              </a:ext>
            </a:extLst>
          </p:cNvPr>
          <p:cNvSpPr/>
          <p:nvPr/>
        </p:nvSpPr>
        <p:spPr>
          <a:xfrm>
            <a:off x="8691312" y="2229543"/>
            <a:ext cx="8829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/>
          <a:stretch/>
        </p:blipFill>
        <p:spPr>
          <a:xfrm>
            <a:off x="0" y="81118"/>
            <a:ext cx="12191999" cy="1909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EB1902D-D54B-4059-B3CC-D9BE202C48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3554"/>
          <a:stretch/>
        </p:blipFill>
        <p:spPr>
          <a:xfrm>
            <a:off x="3491328" y="2019999"/>
            <a:ext cx="4962721" cy="34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755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10131</TotalTime>
  <Words>473</Words>
  <Application>Microsoft Office PowerPoint</Application>
  <PresentationFormat>Widescreen</PresentationFormat>
  <Paragraphs>110</Paragraphs>
  <Slides>10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Arial</vt:lpstr>
      <vt:lpstr>Balto Book</vt:lpstr>
      <vt:lpstr>Balto Light</vt:lpstr>
      <vt:lpstr>Biondi</vt:lpstr>
      <vt:lpstr>Brush Script Std</vt:lpstr>
      <vt:lpstr>Calibri</vt:lpstr>
      <vt:lpstr>Comic Sans MS</vt:lpstr>
      <vt:lpstr>Segoe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plucchesi</dc:creator>
  <cp:lastModifiedBy>amministratore</cp:lastModifiedBy>
  <cp:revision>425</cp:revision>
  <cp:lastPrinted>2023-04-12T11:00:08Z</cp:lastPrinted>
  <dcterms:created xsi:type="dcterms:W3CDTF">2012-11-14T09:31:09Z</dcterms:created>
  <dcterms:modified xsi:type="dcterms:W3CDTF">2023-10-12T22:08:31Z</dcterms:modified>
</cp:coreProperties>
</file>